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4.xml" ContentType="application/vnd.openxmlformats-officedocument.presentationml.slide+xml"/>
  <Override PartName="/ppt/slides/slide5.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21.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54.xml" ContentType="application/vnd.openxmlformats-officedocument.presentationml.slide+xml"/>
  <Override PartName="/ppt/slides/slide63.xml" ContentType="application/vnd.openxmlformats-officedocument.presentationml.slide+xml"/>
  <Override PartName="/ppt/slides/slide5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6.xml" ContentType="application/vnd.openxmlformats-officedocument.presentationml.slide+xml"/>
  <Override PartName="/ppt/slides/slide53.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1.xml" ContentType="application/vnd.openxmlformats-officedocument.presentationml.slide+xml"/>
  <Override PartName="/ppt/slides/slide37.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notesSlides/notesSlide30.xml" ContentType="application/vnd.openxmlformats-officedocument.presentationml.notesSlide+xml"/>
  <Override PartName="/ppt/notesSlides/notesSlide33.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54.xml" ContentType="application/vnd.openxmlformats-officedocument.presentationml.notesSlide+xml"/>
  <Override PartName="/ppt/notesSlides/notesSlide35.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8.xml" ContentType="application/vnd.openxmlformats-officedocument.presentationml.notesSlide+xml"/>
  <Override PartName="/ppt/slideMasters/slideMaster1.xml" ContentType="application/vnd.openxmlformats-officedocument.presentationml.slideMaster+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34.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9.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67"/>
  </p:notesMasterIdLst>
  <p:sldIdLst>
    <p:sldId id="259" r:id="rId2"/>
    <p:sldId id="260" r:id="rId3"/>
    <p:sldId id="261" r:id="rId4"/>
    <p:sldId id="324" r:id="rId5"/>
    <p:sldId id="339" r:id="rId6"/>
    <p:sldId id="308" r:id="rId7"/>
    <p:sldId id="312" r:id="rId8"/>
    <p:sldId id="313" r:id="rId9"/>
    <p:sldId id="267" r:id="rId10"/>
    <p:sldId id="317" r:id="rId11"/>
    <p:sldId id="264" r:id="rId12"/>
    <p:sldId id="314" r:id="rId13"/>
    <p:sldId id="342" r:id="rId14"/>
    <p:sldId id="356" r:id="rId15"/>
    <p:sldId id="344" r:id="rId16"/>
    <p:sldId id="345" r:id="rId17"/>
    <p:sldId id="346" r:id="rId18"/>
    <p:sldId id="347" r:id="rId19"/>
    <p:sldId id="348" r:id="rId20"/>
    <p:sldId id="349" r:id="rId21"/>
    <p:sldId id="351" r:id="rId22"/>
    <p:sldId id="352" r:id="rId23"/>
    <p:sldId id="353" r:id="rId24"/>
    <p:sldId id="354" r:id="rId25"/>
    <p:sldId id="355" r:id="rId26"/>
    <p:sldId id="350" r:id="rId27"/>
    <p:sldId id="309" r:id="rId28"/>
    <p:sldId id="315" r:id="rId29"/>
    <p:sldId id="258" r:id="rId30"/>
    <p:sldId id="316" r:id="rId31"/>
    <p:sldId id="310" r:id="rId32"/>
    <p:sldId id="311" r:id="rId33"/>
    <p:sldId id="271" r:id="rId34"/>
    <p:sldId id="273" r:id="rId35"/>
    <p:sldId id="279" r:id="rId36"/>
    <p:sldId id="280" r:id="rId37"/>
    <p:sldId id="281" r:id="rId38"/>
    <p:sldId id="282" r:id="rId39"/>
    <p:sldId id="283" r:id="rId40"/>
    <p:sldId id="284" r:id="rId41"/>
    <p:sldId id="285" r:id="rId42"/>
    <p:sldId id="286" r:id="rId43"/>
    <p:sldId id="287" r:id="rId44"/>
    <p:sldId id="289" r:id="rId45"/>
    <p:sldId id="299" r:id="rId46"/>
    <p:sldId id="337" r:id="rId47"/>
    <p:sldId id="326" r:id="rId48"/>
    <p:sldId id="327" r:id="rId49"/>
    <p:sldId id="328" r:id="rId50"/>
    <p:sldId id="329" r:id="rId51"/>
    <p:sldId id="330" r:id="rId52"/>
    <p:sldId id="331" r:id="rId53"/>
    <p:sldId id="332" r:id="rId54"/>
    <p:sldId id="294" r:id="rId55"/>
    <p:sldId id="357" r:id="rId56"/>
    <p:sldId id="358" r:id="rId57"/>
    <p:sldId id="359" r:id="rId58"/>
    <p:sldId id="341" r:id="rId59"/>
    <p:sldId id="320" r:id="rId60"/>
    <p:sldId id="321" r:id="rId61"/>
    <p:sldId id="322" r:id="rId62"/>
    <p:sldId id="340" r:id="rId63"/>
    <p:sldId id="274" r:id="rId64"/>
    <p:sldId id="265" r:id="rId65"/>
    <p:sldId id="290"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A60E050-6219-467F-B343-B738B3696192}">
          <p14:sldIdLst>
            <p14:sldId id="259"/>
            <p14:sldId id="260"/>
            <p14:sldId id="261"/>
            <p14:sldId id="324"/>
            <p14:sldId id="339"/>
          </p14:sldIdLst>
        </p14:section>
        <p14:section name="Session 1" id="{BB65FA2A-E2F0-4E99-827C-F9D8DF3C6AAB}">
          <p14:sldIdLst>
            <p14:sldId id="308"/>
            <p14:sldId id="312"/>
            <p14:sldId id="313"/>
            <p14:sldId id="267"/>
            <p14:sldId id="317"/>
            <p14:sldId id="264"/>
            <p14:sldId id="314"/>
            <p14:sldId id="342"/>
            <p14:sldId id="356"/>
            <p14:sldId id="344"/>
            <p14:sldId id="345"/>
            <p14:sldId id="346"/>
            <p14:sldId id="347"/>
            <p14:sldId id="348"/>
            <p14:sldId id="349"/>
            <p14:sldId id="351"/>
            <p14:sldId id="352"/>
            <p14:sldId id="353"/>
            <p14:sldId id="354"/>
            <p14:sldId id="355"/>
            <p14:sldId id="350"/>
            <p14:sldId id="309"/>
            <p14:sldId id="315"/>
            <p14:sldId id="258"/>
            <p14:sldId id="316"/>
          </p14:sldIdLst>
        </p14:section>
        <p14:section name="Session 2" id="{84060ABA-8579-418C-8AC8-B30254B329A2}">
          <p14:sldIdLst>
            <p14:sldId id="310"/>
            <p14:sldId id="311"/>
            <p14:sldId id="271"/>
            <p14:sldId id="273"/>
            <p14:sldId id="279"/>
            <p14:sldId id="280"/>
            <p14:sldId id="281"/>
            <p14:sldId id="282"/>
            <p14:sldId id="283"/>
            <p14:sldId id="284"/>
            <p14:sldId id="285"/>
            <p14:sldId id="286"/>
            <p14:sldId id="287"/>
            <p14:sldId id="289"/>
            <p14:sldId id="299"/>
            <p14:sldId id="337"/>
            <p14:sldId id="326"/>
            <p14:sldId id="327"/>
            <p14:sldId id="328"/>
            <p14:sldId id="329"/>
            <p14:sldId id="330"/>
            <p14:sldId id="331"/>
            <p14:sldId id="332"/>
            <p14:sldId id="294"/>
            <p14:sldId id="357"/>
            <p14:sldId id="358"/>
            <p14:sldId id="359"/>
          </p14:sldIdLst>
        </p14:section>
        <p14:section name="Untitled Section" id="{16263C81-C239-4DE3-A5A2-39553D941E3C}">
          <p14:sldIdLst>
            <p14:sldId id="341"/>
            <p14:sldId id="320"/>
            <p14:sldId id="321"/>
            <p14:sldId id="322"/>
            <p14:sldId id="340"/>
            <p14:sldId id="274"/>
          </p14:sldIdLst>
        </p14:section>
        <p14:section name="Unused Slides" id="{2BE95D6A-FB7E-4347-A4A3-D6D8169D5FE6}">
          <p14:sldIdLst>
            <p14:sldId id="265"/>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p:cViewPr varScale="1">
        <p:scale>
          <a:sx n="116" d="100"/>
          <a:sy n="116" d="100"/>
        </p:scale>
        <p:origin x="438" y="1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8B5F-F06D-4723-911D-0E1956C48952}" type="datetimeFigureOut">
              <a:rPr lang="en-US" smtClean="0"/>
              <a:t>5/14/2013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4DDA9-F92D-4CE6-8625-2D4BD6D2DD1D}" type="slidenum">
              <a:rPr lang="en-US" smtClean="0"/>
              <a:t>‹#›</a:t>
            </a:fld>
            <a:endParaRPr lang="en-US"/>
          </a:p>
        </p:txBody>
      </p:sp>
    </p:spTree>
    <p:extLst>
      <p:ext uri="{BB962C8B-B14F-4D97-AF65-F5344CB8AC3E}">
        <p14:creationId xmlns:p14="http://schemas.microsoft.com/office/powerpoint/2010/main" val="230900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5/14/2013 2:19 PM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221552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1724382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408437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16882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738808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1535196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3806962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694256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92238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836802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962458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2067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540332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buFont typeface="+mj-lt"/>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5/14/2013 2:19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679335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buFont typeface="+mj-lt"/>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5/14/2013 2:19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123734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5/14/2013 2:19 PM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31</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575586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641540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4292154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42" lvl="1" indent="0" defTabSz="897264">
              <a:spcAft>
                <a:spcPts val="327"/>
              </a:spcAft>
              <a:buNone/>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401247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06">
              <a:spcAft>
                <a:spcPts val="339"/>
              </a:spcAf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087187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
        <p:nvSpPr>
          <p:cNvPr id="5" name="Footer Placeholder 3"/>
          <p:cNvSpPr>
            <a:spLocks noGrp="1"/>
          </p:cNvSpPr>
          <p:nvPr>
            <p:ph type="ftr" sz="quarter" idx="4"/>
          </p:nvPr>
        </p:nvSpPr>
        <p:spPr>
          <a:xfrm>
            <a:off x="0" y="8829967"/>
            <a:ext cx="6387253" cy="464820"/>
          </a:xfrm>
          <a:prstGeom prst="rect">
            <a:avLst/>
          </a:prstGeom>
        </p:spPr>
        <p:txBody>
          <a:bodyPr vert="horz" lIns="93175" tIns="46587" rIns="93175" bIns="46587"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956894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
        <p:nvSpPr>
          <p:cNvPr id="5" name="Footer Placeholder 3"/>
          <p:cNvSpPr>
            <a:spLocks noGrp="1"/>
          </p:cNvSpPr>
          <p:nvPr>
            <p:ph type="ftr" sz="quarter" idx="4"/>
          </p:nvPr>
        </p:nvSpPr>
        <p:spPr>
          <a:xfrm>
            <a:off x="0" y="8829967"/>
            <a:ext cx="6387253" cy="464820"/>
          </a:xfrm>
          <a:prstGeom prst="rect">
            <a:avLst/>
          </a:prstGeom>
        </p:spPr>
        <p:txBody>
          <a:bodyPr vert="horz" lIns="93175" tIns="46587" rIns="93175" bIns="46587"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053886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5/14/2013 2:19 PM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6</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088047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
        <p:nvSpPr>
          <p:cNvPr id="5" name="Footer Placeholder 3"/>
          <p:cNvSpPr>
            <a:spLocks noGrp="1"/>
          </p:cNvSpPr>
          <p:nvPr>
            <p:ph type="ftr" sz="quarter" idx="4"/>
          </p:nvPr>
        </p:nvSpPr>
        <p:spPr>
          <a:xfrm>
            <a:off x="0" y="8829967"/>
            <a:ext cx="6387253" cy="464820"/>
          </a:xfrm>
          <a:prstGeom prst="rect">
            <a:avLst/>
          </a:prstGeom>
        </p:spPr>
        <p:txBody>
          <a:bodyPr vert="horz" lIns="93175" tIns="46587" rIns="93175" bIns="46587"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681888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39</a:t>
            </a:fld>
            <a:endParaRPr lang="en-US" dirty="0">
              <a:solidFill>
                <a:prstClr val="black"/>
              </a:solidFill>
            </a:endParaRPr>
          </a:p>
        </p:txBody>
      </p:sp>
      <p:sp>
        <p:nvSpPr>
          <p:cNvPr id="5" name="Footer Placeholder 3"/>
          <p:cNvSpPr>
            <a:spLocks noGrp="1"/>
          </p:cNvSpPr>
          <p:nvPr>
            <p:ph type="ftr" sz="quarter" idx="4"/>
          </p:nvPr>
        </p:nvSpPr>
        <p:spPr>
          <a:xfrm>
            <a:off x="0" y="8829967"/>
            <a:ext cx="6387253" cy="464820"/>
          </a:xfrm>
          <a:prstGeom prst="rect">
            <a:avLst/>
          </a:prstGeom>
        </p:spPr>
        <p:txBody>
          <a:bodyPr vert="horz" lIns="93175" tIns="46587" rIns="93175" bIns="46587"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94074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
        <p:nvSpPr>
          <p:cNvPr id="5" name="Footer Placeholder 3"/>
          <p:cNvSpPr>
            <a:spLocks noGrp="1"/>
          </p:cNvSpPr>
          <p:nvPr>
            <p:ph type="ftr" sz="quarter" idx="4"/>
          </p:nvPr>
        </p:nvSpPr>
        <p:spPr>
          <a:xfrm>
            <a:off x="0" y="8829967"/>
            <a:ext cx="6387253" cy="464820"/>
          </a:xfrm>
          <a:prstGeom prst="rect">
            <a:avLst/>
          </a:prstGeom>
        </p:spPr>
        <p:txBody>
          <a:bodyPr vert="horz" lIns="93175" tIns="46587" rIns="93175" bIns="46587"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728126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
        <p:nvSpPr>
          <p:cNvPr id="5" name="Footer Placeholder 3"/>
          <p:cNvSpPr>
            <a:spLocks noGrp="1"/>
          </p:cNvSpPr>
          <p:nvPr>
            <p:ph type="ftr" sz="quarter" idx="4"/>
          </p:nvPr>
        </p:nvSpPr>
        <p:spPr>
          <a:xfrm>
            <a:off x="0" y="8829967"/>
            <a:ext cx="6387253" cy="464820"/>
          </a:xfrm>
          <a:prstGeom prst="rect">
            <a:avLst/>
          </a:prstGeom>
        </p:spPr>
        <p:txBody>
          <a:bodyPr vert="horz" lIns="93175" tIns="46587" rIns="93175" bIns="46587"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529841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06">
              <a:spcAft>
                <a:spcPts val="339"/>
              </a:spcAf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77586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
        <p:nvSpPr>
          <p:cNvPr id="5" name="Footer Placeholder 3"/>
          <p:cNvSpPr>
            <a:spLocks noGrp="1"/>
          </p:cNvSpPr>
          <p:nvPr>
            <p:ph type="ftr" sz="quarter" idx="4"/>
          </p:nvPr>
        </p:nvSpPr>
        <p:spPr>
          <a:xfrm>
            <a:off x="0" y="8829967"/>
            <a:ext cx="6387253" cy="464820"/>
          </a:xfrm>
          <a:prstGeom prst="rect">
            <a:avLst/>
          </a:prstGeom>
        </p:spPr>
        <p:txBody>
          <a:bodyPr vert="horz" lIns="93175" tIns="46587" rIns="93175" bIns="46587"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882962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
        <p:nvSpPr>
          <p:cNvPr id="5" name="Footer Placeholder 3"/>
          <p:cNvSpPr>
            <a:spLocks noGrp="1"/>
          </p:cNvSpPr>
          <p:nvPr>
            <p:ph type="ftr" sz="quarter" idx="4"/>
          </p:nvPr>
        </p:nvSpPr>
        <p:spPr>
          <a:xfrm>
            <a:off x="0" y="8829967"/>
            <a:ext cx="6387253" cy="464820"/>
          </a:xfrm>
          <a:prstGeom prst="rect">
            <a:avLst/>
          </a:prstGeom>
        </p:spPr>
        <p:txBody>
          <a:bodyPr vert="horz" lIns="93175" tIns="46587" rIns="93175" bIns="46587"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264407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963081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06">
              <a:spcAft>
                <a:spcPts val="339"/>
              </a:spcAft>
              <a:defRPr/>
            </a:pP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111348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1F63A3-26C2-4490-A2B9-6CFEEB1F2527}" type="slidenum">
              <a:rPr lang="en-US" smtClean="0"/>
              <a:t>47</a:t>
            </a:fld>
            <a:endParaRPr lang="en-US"/>
          </a:p>
        </p:txBody>
      </p:sp>
    </p:spTree>
    <p:extLst>
      <p:ext uri="{BB962C8B-B14F-4D97-AF65-F5344CB8AC3E}">
        <p14:creationId xmlns:p14="http://schemas.microsoft.com/office/powerpoint/2010/main" val="2978741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646155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1F63A3-26C2-4490-A2B9-6CFEEB1F2527}" type="slidenum">
              <a:rPr lang="en-US" smtClean="0"/>
              <a:t>48</a:t>
            </a:fld>
            <a:endParaRPr lang="en-US"/>
          </a:p>
        </p:txBody>
      </p:sp>
    </p:spTree>
    <p:extLst>
      <p:ext uri="{BB962C8B-B14F-4D97-AF65-F5344CB8AC3E}">
        <p14:creationId xmlns:p14="http://schemas.microsoft.com/office/powerpoint/2010/main" val="4209434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1F63A3-26C2-4490-A2B9-6CFEEB1F2527}" type="slidenum">
              <a:rPr lang="en-US" smtClean="0"/>
              <a:t>49</a:t>
            </a:fld>
            <a:endParaRPr lang="en-US"/>
          </a:p>
        </p:txBody>
      </p:sp>
    </p:spTree>
    <p:extLst>
      <p:ext uri="{BB962C8B-B14F-4D97-AF65-F5344CB8AC3E}">
        <p14:creationId xmlns:p14="http://schemas.microsoft.com/office/powerpoint/2010/main" val="1706867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1F63A3-26C2-4490-A2B9-6CFEEB1F2527}" type="slidenum">
              <a:rPr lang="en-US" smtClean="0"/>
              <a:t>50</a:t>
            </a:fld>
            <a:endParaRPr lang="en-US"/>
          </a:p>
        </p:txBody>
      </p:sp>
    </p:spTree>
    <p:extLst>
      <p:ext uri="{BB962C8B-B14F-4D97-AF65-F5344CB8AC3E}">
        <p14:creationId xmlns:p14="http://schemas.microsoft.com/office/powerpoint/2010/main" val="3181948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1F63A3-26C2-4490-A2B9-6CFEEB1F2527}" type="slidenum">
              <a:rPr lang="en-US" smtClean="0"/>
              <a:t>51</a:t>
            </a:fld>
            <a:endParaRPr lang="en-US"/>
          </a:p>
        </p:txBody>
      </p:sp>
    </p:spTree>
    <p:extLst>
      <p:ext uri="{BB962C8B-B14F-4D97-AF65-F5344CB8AC3E}">
        <p14:creationId xmlns:p14="http://schemas.microsoft.com/office/powerpoint/2010/main" val="1528932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42945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4009430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5/14/2013 2:19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8" name="Footer Placeholder 3"/>
          <p:cNvSpPr>
            <a:spLocks noGrp="1"/>
          </p:cNvSpPr>
          <p:nvPr>
            <p:ph type="ftr" sz="quarter" idx="4"/>
          </p:nvPr>
        </p:nvSpPr>
        <p:spPr>
          <a:xfrm>
            <a:off x="0" y="8829967"/>
            <a:ext cx="6387253" cy="464820"/>
          </a:xfrm>
          <a:prstGeom prst="rect">
            <a:avLst/>
          </a:prstGeom>
        </p:spPr>
        <p:txBody>
          <a:bodyPr vert="horz" lIns="93175" tIns="46587" rIns="93175" bIns="46587"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737731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74DDA9-F92D-4CE6-8625-2D4BD6D2DD1D}" type="slidenum">
              <a:rPr lang="en-US" smtClean="0"/>
              <a:t>55</a:t>
            </a:fld>
            <a:endParaRPr lang="en-US"/>
          </a:p>
        </p:txBody>
      </p:sp>
    </p:spTree>
    <p:extLst>
      <p:ext uri="{BB962C8B-B14F-4D97-AF65-F5344CB8AC3E}">
        <p14:creationId xmlns:p14="http://schemas.microsoft.com/office/powerpoint/2010/main" val="29995835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1F63A3-26C2-4490-A2B9-6CFEEB1F2527}" type="slidenum">
              <a:rPr lang="en-US" smtClean="0"/>
              <a:t>56</a:t>
            </a:fld>
            <a:endParaRPr lang="en-US"/>
          </a:p>
        </p:txBody>
      </p:sp>
    </p:spTree>
    <p:extLst>
      <p:ext uri="{BB962C8B-B14F-4D97-AF65-F5344CB8AC3E}">
        <p14:creationId xmlns:p14="http://schemas.microsoft.com/office/powerpoint/2010/main" val="1788513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1F63A3-26C2-4490-A2B9-6CFEEB1F2527}" type="slidenum">
              <a:rPr lang="en-US" smtClean="0"/>
              <a:t>57</a:t>
            </a:fld>
            <a:endParaRPr lang="en-US"/>
          </a:p>
        </p:txBody>
      </p:sp>
    </p:spTree>
    <p:extLst>
      <p:ext uri="{BB962C8B-B14F-4D97-AF65-F5344CB8AC3E}">
        <p14:creationId xmlns:p14="http://schemas.microsoft.com/office/powerpoint/2010/main" val="4265917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indent="0">
              <a:buFont typeface="+mj-lt"/>
              <a:buNone/>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5/14/2013 2:19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922106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5/14/2013 2:19 PM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58</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944166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25851438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38295290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118599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155988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2038929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52761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4176434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4152029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05559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194369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971952"/>
            <a:ext cx="11151917" cy="914096"/>
          </a:xfrm>
        </p:spPr>
        <p:txBody>
          <a:bodyPr anchor="ctr" anchorCtr="0"/>
          <a:lstStyle>
            <a:lvl1pPr>
              <a:defRPr sz="6600" spc="-3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5079" y="-383422"/>
            <a:ext cx="1829276"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9468" y="1075694"/>
            <a:ext cx="1171221"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9468" y="-383422"/>
            <a:ext cx="875238"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5783" y="1200178"/>
            <a:ext cx="665605"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2687" y="5499901"/>
            <a:ext cx="1171221"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8318" y="4827762"/>
            <a:ext cx="774114"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7157" y="5356636"/>
            <a:ext cx="316794"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3404" y="6085359"/>
            <a:ext cx="2361901"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860" y="1115602"/>
            <a:ext cx="1255901"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8663" y="512952"/>
            <a:ext cx="513324"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7462" y="1011536"/>
            <a:ext cx="244538"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9117" y="1879032"/>
            <a:ext cx="875238"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4747" y="5410281"/>
            <a:ext cx="603561"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30899" y="4681875"/>
            <a:ext cx="1030376"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768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50543" y="-160540"/>
            <a:ext cx="1829276"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4933" y="1298576"/>
            <a:ext cx="1171221"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4933" y="-160540"/>
            <a:ext cx="875238"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21248" y="1423060"/>
            <a:ext cx="665605"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4933" y="5753556"/>
            <a:ext cx="1171221"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30564" y="5081417"/>
            <a:ext cx="774114"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9403" y="5610291"/>
            <a:ext cx="316794"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5650" y="6339014"/>
            <a:ext cx="2361901"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2125" y="442110"/>
            <a:ext cx="1255901"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928" y="-160540"/>
            <a:ext cx="513324"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52926" y="1234418"/>
            <a:ext cx="244538"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6072" y="1918422"/>
            <a:ext cx="875238"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4747" y="5410281"/>
            <a:ext cx="603561"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30899" y="4681875"/>
            <a:ext cx="1030376"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567" y="2739678"/>
            <a:ext cx="1024521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598" y="1447800"/>
            <a:ext cx="10240454" cy="914096"/>
          </a:xfrm>
        </p:spPr>
        <p:txBody>
          <a:bodyPr wrap="square" anchor="ctr">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5848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609600" y="1803400"/>
            <a:ext cx="10972800" cy="2174955"/>
          </a:xfrm>
        </p:spPr>
        <p:txBody>
          <a:bodyPr/>
          <a:lstStyle>
            <a:lvl2pPr marL="0" indent="-152396">
              <a:defRPr/>
            </a:lvl2pPr>
            <a:lvl3pPr marL="768077" indent="-152396">
              <a:defRPr/>
            </a:lvl3pPr>
            <a:lvl4pPr marL="1377662" indent="-152396">
              <a:defRPr/>
            </a:lvl4pPr>
            <a:lvl5pPr marL="1987246" indent="-152396">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609600" y="535940"/>
            <a:ext cx="10972800" cy="517064"/>
          </a:xfrm>
        </p:spPr>
        <p:txBody>
          <a:bodyPr/>
          <a:lstStyle>
            <a:lvl1pPr>
              <a:defRPr sz="4800">
                <a:latin typeface="Segoe UI Light" pitchFamily="34" charset="0"/>
                <a:cs typeface="Segoe UI Light"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1706067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192000"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447800"/>
            <a:ext cx="11155093"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039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5/14/2013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5/14/2013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5/14/2013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 id="2147483668" r:id="rId18"/>
    <p:sldLayoutId id="2147483669" r:id="rId19"/>
    <p:sldLayoutId id="2147483670" r:id="rId20"/>
    <p:sldLayoutId id="2147483671" r:id="rId21"/>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8.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29.xml"/><Relationship Id="rId16"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uild.windowsstore.com/keepthecash" TargetMode="Externa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www.apihub.com/" TargetMode="Externa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283" y="2192642"/>
            <a:ext cx="10237787" cy="914096"/>
          </a:xfrm>
        </p:spPr>
        <p:txBody>
          <a:bodyPr/>
          <a:lstStyle/>
          <a:p>
            <a:r>
              <a:rPr lang="en-US" dirty="0" smtClean="0"/>
              <a:t>Welcome to APIMASH!</a:t>
            </a:r>
            <a:endParaRPr lang="en-US" dirty="0"/>
          </a:p>
        </p:txBody>
      </p:sp>
      <p:sp>
        <p:nvSpPr>
          <p:cNvPr id="3" name="Subtitle 2"/>
          <p:cNvSpPr>
            <a:spLocks noGrp="1"/>
          </p:cNvSpPr>
          <p:nvPr>
            <p:ph type="body" sz="quarter" idx="12"/>
          </p:nvPr>
        </p:nvSpPr>
        <p:spPr>
          <a:xfrm>
            <a:off x="1493344" y="3814119"/>
            <a:ext cx="9211665" cy="2434281"/>
          </a:xfrm>
        </p:spPr>
        <p:txBody>
          <a:bodyPr/>
          <a:lstStyle/>
          <a:p>
            <a:pPr algn="ctr"/>
            <a:r>
              <a:rPr lang="en-US" sz="3600" b="0" dirty="0" smtClean="0">
                <a:solidFill>
                  <a:schemeClr val="accent4"/>
                </a:solidFill>
                <a:latin typeface="+mj-lt"/>
              </a:rPr>
              <a:t>&lt;Presenter&gt;</a:t>
            </a:r>
            <a:endParaRPr lang="en-US" sz="3600" b="0" dirty="0" smtClean="0">
              <a:solidFill>
                <a:schemeClr val="accent4"/>
              </a:solidFill>
              <a:latin typeface="+mj-lt"/>
            </a:endParaRPr>
          </a:p>
          <a:p>
            <a:pPr algn="ctr"/>
            <a:r>
              <a:rPr lang="en-US" sz="2400" b="0" dirty="0" smtClean="0">
                <a:solidFill>
                  <a:schemeClr val="accent4"/>
                </a:solidFill>
              </a:rPr>
              <a:t>&lt;Title&gt;</a:t>
            </a:r>
            <a:endParaRPr lang="en-US" sz="2400" b="0" dirty="0" smtClean="0">
              <a:solidFill>
                <a:schemeClr val="accent4"/>
              </a:solidFill>
            </a:endParaRPr>
          </a:p>
          <a:p>
            <a:pPr algn="ctr"/>
            <a:r>
              <a:rPr lang="en-US" sz="2400" b="0" dirty="0">
                <a:solidFill>
                  <a:schemeClr val="accent4"/>
                </a:solidFill>
              </a:rPr>
              <a:t>Microsoft </a:t>
            </a:r>
          </a:p>
          <a:p>
            <a:pPr algn="ctr"/>
            <a:r>
              <a:rPr lang="en-US" sz="2400" b="0" dirty="0" smtClean="0">
                <a:solidFill>
                  <a:schemeClr val="accent4"/>
                </a:solidFill>
              </a:rPr>
              <a:t>&lt;email&gt;</a:t>
            </a:r>
            <a:endParaRPr lang="en-US" sz="2400" b="0" dirty="0" smtClean="0">
              <a:solidFill>
                <a:schemeClr val="accent4"/>
              </a:solidFill>
            </a:endParaRPr>
          </a:p>
          <a:p>
            <a:pPr algn="ctr"/>
            <a:r>
              <a:rPr lang="en-US" sz="2400" b="0" dirty="0" smtClean="0">
                <a:solidFill>
                  <a:schemeClr val="accent4"/>
                </a:solidFill>
              </a:rPr>
              <a:t>&lt;blog&gt;</a:t>
            </a:r>
            <a:endParaRPr lang="en-US" sz="2400" b="0" dirty="0" smtClean="0">
              <a:solidFill>
                <a:schemeClr val="accent4"/>
              </a:solidFill>
            </a:endParaRPr>
          </a:p>
          <a:p>
            <a:pPr algn="ctr"/>
            <a:endParaRPr lang="en-US" sz="2400" b="0" dirty="0" smtClean="0">
              <a:solidFill>
                <a:schemeClr val="accent4"/>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166" y="6298599"/>
            <a:ext cx="1524000" cy="323850"/>
          </a:xfrm>
          <a:prstGeom prst="rect">
            <a:avLst/>
          </a:prstGeom>
        </p:spPr>
      </p:pic>
    </p:spTree>
    <p:extLst>
      <p:ext uri="{BB962C8B-B14F-4D97-AF65-F5344CB8AC3E}">
        <p14:creationId xmlns:p14="http://schemas.microsoft.com/office/powerpoint/2010/main" val="3369594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7888" y="164757"/>
            <a:ext cx="9905998" cy="1905000"/>
          </a:xfrm>
        </p:spPr>
        <p:txBody>
          <a:bodyPr>
            <a:normAutofit/>
          </a:bodyPr>
          <a:lstStyle/>
          <a:p>
            <a:r>
              <a:rPr lang="en-US" sz="4400" dirty="0" smtClean="0"/>
              <a:t>A </a:t>
            </a:r>
            <a:r>
              <a:rPr lang="en-US" sz="4400" dirty="0" err="1" smtClean="0"/>
              <a:t>Mashup</a:t>
            </a:r>
            <a:r>
              <a:rPr lang="en-US" sz="4400" dirty="0" smtClean="0"/>
              <a:t>?</a:t>
            </a:r>
            <a:endParaRPr lang="en-US" sz="4400" dirty="0"/>
          </a:p>
        </p:txBody>
      </p:sp>
      <p:sp>
        <p:nvSpPr>
          <p:cNvPr id="3" name="Text Placeholder 2"/>
          <p:cNvSpPr txBox="1">
            <a:spLocks/>
          </p:cNvSpPr>
          <p:nvPr/>
        </p:nvSpPr>
        <p:spPr>
          <a:xfrm>
            <a:off x="1341639" y="2069757"/>
            <a:ext cx="9538495" cy="410655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Feeling creative?  Consider a true </a:t>
            </a:r>
            <a:r>
              <a:rPr lang="en-US" sz="2800" b="1" dirty="0" err="1" smtClean="0">
                <a:solidFill>
                  <a:schemeClr val="tx1">
                    <a:alpha val="99000"/>
                  </a:schemeClr>
                </a:solidFill>
              </a:rPr>
              <a:t>Mashup</a:t>
            </a:r>
            <a:r>
              <a:rPr lang="en-US" sz="2800" dirty="0" smtClean="0">
                <a:solidFill>
                  <a:schemeClr val="tx1">
                    <a:alpha val="99000"/>
                  </a:schemeClr>
                </a:solidFill>
              </a:rPr>
              <a:t>!</a:t>
            </a:r>
          </a:p>
          <a:p>
            <a:r>
              <a:rPr lang="en-US" sz="2800" dirty="0" err="1" smtClean="0">
                <a:solidFill>
                  <a:schemeClr val="tx1">
                    <a:alpha val="99000"/>
                  </a:schemeClr>
                </a:solidFill>
              </a:rPr>
              <a:t>Mashups</a:t>
            </a:r>
            <a:r>
              <a:rPr lang="en-US" sz="2800" dirty="0" smtClean="0">
                <a:solidFill>
                  <a:schemeClr val="tx1">
                    <a:alpha val="99000"/>
                  </a:schemeClr>
                </a:solidFill>
              </a:rPr>
              <a:t> combine two or more APIs in a way that: </a:t>
            </a:r>
          </a:p>
          <a:p>
            <a:pPr lvl="1"/>
            <a:r>
              <a:rPr lang="en-US" dirty="0" smtClean="0">
                <a:solidFill>
                  <a:schemeClr val="tx1">
                    <a:alpha val="99000"/>
                  </a:schemeClr>
                </a:solidFill>
              </a:rPr>
              <a:t>Shows data in a new way</a:t>
            </a:r>
          </a:p>
          <a:p>
            <a:pPr lvl="1"/>
            <a:r>
              <a:rPr lang="en-US" dirty="0" smtClean="0">
                <a:solidFill>
                  <a:schemeClr val="tx1">
                    <a:alpha val="99000"/>
                  </a:schemeClr>
                </a:solidFill>
              </a:rPr>
              <a:t>Provides a new experience or,</a:t>
            </a:r>
          </a:p>
          <a:p>
            <a:pPr lvl="1"/>
            <a:r>
              <a:rPr lang="en-US" dirty="0" smtClean="0">
                <a:solidFill>
                  <a:schemeClr val="tx1">
                    <a:alpha val="99000"/>
                  </a:schemeClr>
                </a:solidFill>
              </a:rPr>
              <a:t>Supports a specific scenario</a:t>
            </a:r>
          </a:p>
          <a:p>
            <a:r>
              <a:rPr lang="en-US" sz="2800" dirty="0">
                <a:solidFill>
                  <a:schemeClr val="tx1">
                    <a:alpha val="99000"/>
                  </a:schemeClr>
                </a:solidFill>
              </a:rPr>
              <a:t>Start with </a:t>
            </a:r>
            <a:r>
              <a:rPr lang="en-US" sz="2800" dirty="0" smtClean="0">
                <a:solidFill>
                  <a:schemeClr val="tx1">
                    <a:alpha val="99000"/>
                  </a:schemeClr>
                </a:solidFill>
              </a:rPr>
              <a:t>one Starter Kit, then fold the data model in from another</a:t>
            </a:r>
          </a:p>
          <a:p>
            <a:pPr lvl="1"/>
            <a:r>
              <a:rPr lang="en-US" dirty="0" smtClean="0">
                <a:solidFill>
                  <a:schemeClr val="tx1">
                    <a:alpha val="99000"/>
                  </a:schemeClr>
                </a:solidFill>
              </a:rPr>
              <a:t>Food, Social, Gaming, Mapping, Government… </a:t>
            </a:r>
          </a:p>
          <a:p>
            <a:pPr lvl="1"/>
            <a:r>
              <a:rPr lang="en-US" dirty="0" smtClean="0">
                <a:solidFill>
                  <a:schemeClr val="tx1">
                    <a:alpha val="99000"/>
                  </a:schemeClr>
                </a:solidFill>
              </a:rPr>
              <a:t>Endless possibilities</a:t>
            </a:r>
            <a:endParaRPr lang="en-US" sz="4800" dirty="0">
              <a:solidFill>
                <a:schemeClr val="tx1">
                  <a:alpha val="99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6465" y="164757"/>
            <a:ext cx="2022389" cy="2022389"/>
          </a:xfrm>
          <a:prstGeom prst="rect">
            <a:avLst/>
          </a:prstGeom>
        </p:spPr>
      </p:pic>
    </p:spTree>
    <p:extLst>
      <p:ext uri="{BB962C8B-B14F-4D97-AF65-F5344CB8AC3E}">
        <p14:creationId xmlns:p14="http://schemas.microsoft.com/office/powerpoint/2010/main" val="1956659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090" y="2300833"/>
            <a:ext cx="11149013" cy="914096"/>
          </a:xfrm>
        </p:spPr>
        <p:txBody>
          <a:bodyPr>
            <a:normAutofit fontScale="90000"/>
          </a:bodyPr>
          <a:lstStyle/>
          <a:p>
            <a:r>
              <a:rPr lang="en-US" dirty="0" smtClean="0"/>
              <a:t>The Starter Kits</a:t>
            </a:r>
            <a:endParaRPr lang="en-US" dirty="0"/>
          </a:p>
        </p:txBody>
      </p:sp>
      <p:pic>
        <p:nvPicPr>
          <p:cNvPr id="3" name="Picture 2"/>
          <p:cNvPicPr>
            <a:picLocks noChangeAspect="1"/>
          </p:cNvPicPr>
          <p:nvPr/>
        </p:nvPicPr>
        <p:blipFill>
          <a:blip r:embed="rId3"/>
          <a:stretch>
            <a:fillRect/>
          </a:stretch>
        </p:blipFill>
        <p:spPr>
          <a:xfrm>
            <a:off x="8110712" y="5230884"/>
            <a:ext cx="3705225" cy="12954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966868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7888" y="164757"/>
            <a:ext cx="9905998" cy="1905000"/>
          </a:xfrm>
        </p:spPr>
        <p:txBody>
          <a:bodyPr>
            <a:normAutofit/>
          </a:bodyPr>
          <a:lstStyle/>
          <a:p>
            <a:r>
              <a:rPr lang="en-US" sz="4400" dirty="0" smtClean="0"/>
              <a:t>The Starter Kits</a:t>
            </a:r>
            <a:endParaRPr lang="en-US" sz="4400" dirty="0"/>
          </a:p>
        </p:txBody>
      </p:sp>
      <p:sp>
        <p:nvSpPr>
          <p:cNvPr id="3" name="Text Placeholder 2"/>
          <p:cNvSpPr txBox="1">
            <a:spLocks/>
          </p:cNvSpPr>
          <p:nvPr/>
        </p:nvSpPr>
        <p:spPr>
          <a:xfrm>
            <a:off x="1341639" y="2069757"/>
            <a:ext cx="9538495" cy="410655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Your Starting Point</a:t>
            </a:r>
          </a:p>
          <a:p>
            <a:pPr lvl="1"/>
            <a:r>
              <a:rPr lang="en-US" dirty="0" smtClean="0">
                <a:solidFill>
                  <a:schemeClr val="tx1">
                    <a:alpha val="99000"/>
                  </a:schemeClr>
                </a:solidFill>
              </a:rPr>
              <a:t>Visual Studio 2012 Projects</a:t>
            </a:r>
          </a:p>
          <a:p>
            <a:pPr lvl="1"/>
            <a:r>
              <a:rPr lang="en-US" dirty="0" smtClean="0">
                <a:solidFill>
                  <a:schemeClr val="tx1">
                    <a:alpha val="99000"/>
                  </a:schemeClr>
                </a:solidFill>
              </a:rPr>
              <a:t>Some in XAML/C#, some in HTML5/JS</a:t>
            </a:r>
          </a:p>
          <a:p>
            <a:pPr lvl="1"/>
            <a:r>
              <a:rPr lang="en-US" dirty="0" smtClean="0">
                <a:solidFill>
                  <a:schemeClr val="tx1">
                    <a:alpha val="99000"/>
                  </a:schemeClr>
                </a:solidFill>
              </a:rPr>
              <a:t>Customizable by you</a:t>
            </a:r>
            <a:br>
              <a:rPr lang="en-US" dirty="0" smtClean="0">
                <a:solidFill>
                  <a:schemeClr val="tx1">
                    <a:alpha val="99000"/>
                  </a:schemeClr>
                </a:solidFill>
              </a:rPr>
            </a:br>
            <a:endParaRPr lang="en-US" dirty="0" smtClean="0">
              <a:solidFill>
                <a:schemeClr val="tx1">
                  <a:alpha val="99000"/>
                </a:schemeClr>
              </a:solidFill>
            </a:endParaRPr>
          </a:p>
          <a:p>
            <a:r>
              <a:rPr lang="en-US" sz="2800" dirty="0" smtClean="0">
                <a:solidFill>
                  <a:schemeClr val="tx1">
                    <a:alpha val="99000"/>
                  </a:schemeClr>
                </a:solidFill>
              </a:rPr>
              <a:t>Each Kit:</a:t>
            </a:r>
          </a:p>
          <a:p>
            <a:pPr lvl="1"/>
            <a:r>
              <a:rPr lang="en-US" dirty="0" smtClean="0">
                <a:solidFill>
                  <a:schemeClr val="tx1">
                    <a:alpha val="99000"/>
                  </a:schemeClr>
                </a:solidFill>
              </a:rPr>
              <a:t>Calls a target API</a:t>
            </a:r>
          </a:p>
          <a:p>
            <a:pPr lvl="1"/>
            <a:r>
              <a:rPr lang="en-US" dirty="0" smtClean="0">
                <a:solidFill>
                  <a:schemeClr val="tx1">
                    <a:alpha val="99000"/>
                  </a:schemeClr>
                </a:solidFill>
              </a:rPr>
              <a:t>Serializes &amp; </a:t>
            </a:r>
            <a:r>
              <a:rPr lang="en-US" dirty="0" err="1" smtClean="0">
                <a:solidFill>
                  <a:schemeClr val="tx1">
                    <a:alpha val="99000"/>
                  </a:schemeClr>
                </a:solidFill>
              </a:rPr>
              <a:t>deserializes</a:t>
            </a:r>
            <a:r>
              <a:rPr lang="en-US" dirty="0" smtClean="0">
                <a:solidFill>
                  <a:schemeClr val="tx1">
                    <a:alpha val="99000"/>
                  </a:schemeClr>
                </a:solidFill>
              </a:rPr>
              <a:t> API data </a:t>
            </a:r>
          </a:p>
          <a:p>
            <a:pPr lvl="1"/>
            <a:r>
              <a:rPr lang="en-US" dirty="0" smtClean="0">
                <a:solidFill>
                  <a:schemeClr val="tx1">
                    <a:alpha val="99000"/>
                  </a:schemeClr>
                </a:solidFill>
              </a:rPr>
              <a:t>Exposes data a via </a:t>
            </a:r>
            <a:r>
              <a:rPr lang="en-US" dirty="0" err="1" smtClean="0">
                <a:solidFill>
                  <a:schemeClr val="tx1">
                    <a:alpha val="99000"/>
                  </a:schemeClr>
                </a:solidFill>
              </a:rPr>
              <a:t>bindable</a:t>
            </a:r>
            <a:r>
              <a:rPr lang="en-US" dirty="0" smtClean="0">
                <a:solidFill>
                  <a:schemeClr val="tx1">
                    <a:alpha val="99000"/>
                  </a:schemeClr>
                </a:solidFill>
              </a:rPr>
              <a:t> object model</a:t>
            </a:r>
            <a:endParaRPr lang="en-US" dirty="0">
              <a:solidFill>
                <a:schemeClr val="tx1">
                  <a:alpha val="99000"/>
                </a:schemeClr>
              </a:solidFill>
            </a:endParaRPr>
          </a:p>
          <a:p>
            <a:pPr lvl="1"/>
            <a:r>
              <a:rPr lang="en-US" dirty="0" smtClean="0">
                <a:solidFill>
                  <a:schemeClr val="tx1">
                    <a:alpha val="99000"/>
                  </a:schemeClr>
                </a:solidFill>
              </a:rPr>
              <a:t>Data binds those objects to UI controls</a:t>
            </a:r>
            <a:endParaRPr lang="en-US" dirty="0">
              <a:solidFill>
                <a:schemeClr val="tx1">
                  <a:alpha val="99000"/>
                </a:schemeClr>
              </a:solidFill>
            </a:endParaRPr>
          </a:p>
        </p:txBody>
      </p:sp>
    </p:spTree>
    <p:extLst>
      <p:ext uri="{BB962C8B-B14F-4D97-AF65-F5344CB8AC3E}">
        <p14:creationId xmlns:p14="http://schemas.microsoft.com/office/powerpoint/2010/main" val="2372496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smtClean="0"/>
              <a:t>Active Access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HTML/JavaScript </a:t>
            </a:r>
          </a:p>
          <a:p>
            <a:r>
              <a:rPr lang="en-US" sz="2800" dirty="0" smtClean="0">
                <a:solidFill>
                  <a:schemeClr val="tx1">
                    <a:alpha val="99000"/>
                  </a:schemeClr>
                </a:solidFill>
              </a:rPr>
              <a:t>Finds activities by calling Active Access API</a:t>
            </a:r>
            <a:r>
              <a:rPr lang="en-US" sz="2800" dirty="0">
                <a:solidFill>
                  <a:schemeClr val="tx1">
                    <a:alpha val="99000"/>
                  </a:schemeClr>
                </a:solidFill>
              </a:rPr>
              <a:t/>
            </a:r>
            <a:br>
              <a:rPr lang="en-US" sz="2800" dirty="0">
                <a:solidFill>
                  <a:schemeClr val="tx1">
                    <a:alpha val="99000"/>
                  </a:schemeClr>
                </a:solidFill>
              </a:rPr>
            </a:br>
            <a:r>
              <a:rPr lang="en-US" sz="2000" dirty="0" smtClean="0">
                <a:solidFill>
                  <a:schemeClr val="tx1">
                    <a:alpha val="99000"/>
                  </a:schemeClr>
                </a:solidFill>
              </a:rPr>
              <a:t>api.amp.active.com</a:t>
            </a:r>
          </a:p>
          <a:p>
            <a:r>
              <a:rPr lang="en-US" sz="2800" dirty="0">
                <a:solidFill>
                  <a:schemeClr val="tx1">
                    <a:alpha val="99000"/>
                  </a:schemeClr>
                </a:solidFill>
              </a:rPr>
              <a:t>More at </a:t>
            </a:r>
            <a:br>
              <a:rPr lang="en-US" sz="2800" dirty="0">
                <a:solidFill>
                  <a:schemeClr val="tx1">
                    <a:alpha val="99000"/>
                  </a:schemeClr>
                </a:solidFill>
              </a:rPr>
            </a:br>
            <a:r>
              <a:rPr lang="en-US" sz="2000" dirty="0" smtClean="0">
                <a:solidFill>
                  <a:schemeClr val="tx1">
                    <a:alpha val="99000"/>
                  </a:schemeClr>
                </a:solidFill>
              </a:rPr>
              <a:t>developer.active.com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2623" y="1734489"/>
            <a:ext cx="5905500" cy="2857500"/>
          </a:xfrm>
          <a:prstGeom prst="rect">
            <a:avLst/>
          </a:prstGeom>
        </p:spPr>
      </p:pic>
    </p:spTree>
    <p:extLst>
      <p:ext uri="{BB962C8B-B14F-4D97-AF65-F5344CB8AC3E}">
        <p14:creationId xmlns:p14="http://schemas.microsoft.com/office/powerpoint/2010/main" val="3430573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smtClean="0"/>
              <a:t>Bing Maps / TomTom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XAML/C</a:t>
            </a:r>
            <a:r>
              <a:rPr lang="en-US" sz="2800" dirty="0">
                <a:solidFill>
                  <a:schemeClr val="tx1">
                    <a:alpha val="99000"/>
                  </a:schemeClr>
                </a:solidFill>
              </a:rPr>
              <a:t># </a:t>
            </a:r>
            <a:endParaRPr lang="en-US" sz="2800" dirty="0" smtClean="0">
              <a:solidFill>
                <a:schemeClr val="tx1">
                  <a:alpha val="99000"/>
                </a:schemeClr>
              </a:solidFill>
            </a:endParaRPr>
          </a:p>
          <a:p>
            <a:r>
              <a:rPr lang="en-US" sz="2800" dirty="0" err="1" smtClean="0">
                <a:solidFill>
                  <a:schemeClr val="tx1">
                    <a:alpha val="99000"/>
                  </a:schemeClr>
                </a:solidFill>
              </a:rPr>
              <a:t>Mashup</a:t>
            </a:r>
            <a:r>
              <a:rPr lang="en-US" sz="2800" dirty="0" smtClean="0">
                <a:solidFill>
                  <a:schemeClr val="tx1">
                    <a:alpha val="99000"/>
                  </a:schemeClr>
                </a:solidFill>
              </a:rPr>
              <a:t> </a:t>
            </a:r>
            <a:r>
              <a:rPr lang="en-US" sz="2800" dirty="0">
                <a:solidFill>
                  <a:schemeClr val="tx1">
                    <a:alpha val="99000"/>
                  </a:schemeClr>
                </a:solidFill>
              </a:rPr>
              <a:t>of </a:t>
            </a:r>
            <a:r>
              <a:rPr lang="en-US" sz="2800" dirty="0" err="1">
                <a:solidFill>
                  <a:schemeClr val="tx1">
                    <a:alpha val="99000"/>
                  </a:schemeClr>
                </a:solidFill>
              </a:rPr>
              <a:t>BingMaps</a:t>
            </a:r>
            <a:r>
              <a:rPr lang="en-US" sz="2800" dirty="0">
                <a:solidFill>
                  <a:schemeClr val="tx1">
                    <a:alpha val="99000"/>
                  </a:schemeClr>
                </a:solidFill>
              </a:rPr>
              <a:t> with </a:t>
            </a:r>
            <a:r>
              <a:rPr lang="en-US" sz="2800" dirty="0" smtClean="0">
                <a:solidFill>
                  <a:schemeClr val="tx1">
                    <a:alpha val="99000"/>
                  </a:schemeClr>
                </a:solidFill>
              </a:rPr>
              <a:t>TomTom’s Traffic </a:t>
            </a:r>
            <a:r>
              <a:rPr lang="en-US" sz="2800" dirty="0">
                <a:solidFill>
                  <a:schemeClr val="tx1">
                    <a:alpha val="99000"/>
                  </a:schemeClr>
                </a:solidFill>
              </a:rPr>
              <a:t>Cams </a:t>
            </a:r>
            <a:r>
              <a:rPr lang="en-US" sz="2800" dirty="0" smtClean="0">
                <a:solidFill>
                  <a:schemeClr val="tx1">
                    <a:alpha val="99000"/>
                  </a:schemeClr>
                </a:solidFill>
              </a:rPr>
              <a:t>API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865" y="1734489"/>
            <a:ext cx="7644714" cy="4298053"/>
          </a:xfrm>
          <a:prstGeom prst="rect">
            <a:avLst/>
          </a:prstGeom>
        </p:spPr>
      </p:pic>
    </p:spTree>
    <p:extLst>
      <p:ext uri="{BB962C8B-B14F-4D97-AF65-F5344CB8AC3E}">
        <p14:creationId xmlns:p14="http://schemas.microsoft.com/office/powerpoint/2010/main" val="3873820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smtClean="0"/>
              <a:t>Chuck Norris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XAML/C</a:t>
            </a:r>
            <a:r>
              <a:rPr lang="en-US" sz="2800" dirty="0">
                <a:solidFill>
                  <a:schemeClr val="tx1">
                    <a:alpha val="99000"/>
                  </a:schemeClr>
                </a:solidFill>
              </a:rPr>
              <a:t># </a:t>
            </a:r>
            <a:endParaRPr lang="en-US" sz="2800" dirty="0" smtClean="0">
              <a:solidFill>
                <a:schemeClr val="tx1">
                  <a:alpha val="99000"/>
                </a:schemeClr>
              </a:solidFill>
            </a:endParaRPr>
          </a:p>
          <a:p>
            <a:r>
              <a:rPr lang="en-US" sz="2800" dirty="0" smtClean="0">
                <a:solidFill>
                  <a:schemeClr val="tx1">
                    <a:alpha val="99000"/>
                  </a:schemeClr>
                </a:solidFill>
              </a:rPr>
              <a:t>Uses the </a:t>
            </a:r>
            <a:r>
              <a:rPr lang="en-US" sz="2800" dirty="0">
                <a:solidFill>
                  <a:schemeClr val="tx1">
                    <a:alpha val="99000"/>
                  </a:schemeClr>
                </a:solidFill>
              </a:rPr>
              <a:t>Internet Chuck Norris Database </a:t>
            </a:r>
            <a:r>
              <a:rPr lang="en-US" sz="2800" dirty="0" smtClean="0">
                <a:solidFill>
                  <a:schemeClr val="tx1">
                    <a:alpha val="99000"/>
                  </a:schemeClr>
                </a:solidFill>
              </a:rPr>
              <a:t>API</a:t>
            </a:r>
          </a:p>
          <a:p>
            <a:r>
              <a:rPr lang="en-US" sz="2800" dirty="0" smtClean="0">
                <a:solidFill>
                  <a:schemeClr val="tx1">
                    <a:alpha val="99000"/>
                  </a:schemeClr>
                </a:solidFill>
              </a:rPr>
              <a:t>www.icndb.com</a:t>
            </a:r>
            <a:endParaRPr lang="en-US" sz="2800" dirty="0">
              <a:solidFill>
                <a:schemeClr val="tx1">
                  <a:alpha val="99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584" y="1734489"/>
            <a:ext cx="7813968" cy="4393212"/>
          </a:xfrm>
          <a:prstGeom prst="rect">
            <a:avLst/>
          </a:prstGeom>
        </p:spPr>
      </p:pic>
    </p:spTree>
    <p:extLst>
      <p:ext uri="{BB962C8B-B14F-4D97-AF65-F5344CB8AC3E}">
        <p14:creationId xmlns:p14="http://schemas.microsoft.com/office/powerpoint/2010/main" val="2440565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smtClean="0"/>
              <a:t>Earthquakes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HTML/JavaScript</a:t>
            </a:r>
          </a:p>
          <a:p>
            <a:r>
              <a:rPr lang="en-US" sz="2800" dirty="0" smtClean="0">
                <a:solidFill>
                  <a:schemeClr val="tx1">
                    <a:alpha val="99000"/>
                  </a:schemeClr>
                </a:solidFill>
              </a:rPr>
              <a:t>Loads </a:t>
            </a:r>
            <a:r>
              <a:rPr lang="en-US" sz="2800" dirty="0">
                <a:solidFill>
                  <a:schemeClr val="tx1">
                    <a:alpha val="99000"/>
                  </a:schemeClr>
                </a:solidFill>
              </a:rPr>
              <a:t>earthquake data from the </a:t>
            </a:r>
            <a:r>
              <a:rPr lang="en-US" sz="2800" dirty="0" smtClean="0">
                <a:solidFill>
                  <a:schemeClr val="tx1">
                    <a:alpha val="99000"/>
                  </a:schemeClr>
                </a:solidFill>
              </a:rPr>
              <a:t>USGS</a:t>
            </a:r>
          </a:p>
          <a:p>
            <a:r>
              <a:rPr lang="en-US" sz="2800" dirty="0" smtClean="0">
                <a:solidFill>
                  <a:schemeClr val="tx1">
                    <a:alpha val="99000"/>
                  </a:schemeClr>
                </a:solidFill>
              </a:rPr>
              <a:t>Displays </a:t>
            </a:r>
            <a:r>
              <a:rPr lang="en-US" sz="2800" dirty="0">
                <a:solidFill>
                  <a:schemeClr val="tx1">
                    <a:alpha val="99000"/>
                  </a:schemeClr>
                </a:solidFill>
              </a:rPr>
              <a:t>a pushpin </a:t>
            </a:r>
            <a:r>
              <a:rPr lang="en-US" sz="2800" dirty="0" smtClean="0">
                <a:solidFill>
                  <a:schemeClr val="tx1">
                    <a:alpha val="99000"/>
                  </a:schemeClr>
                </a:solidFill>
              </a:rPr>
              <a:t>per earthquake </a:t>
            </a:r>
            <a:r>
              <a:rPr lang="en-US" sz="2800" dirty="0">
                <a:solidFill>
                  <a:schemeClr val="tx1">
                    <a:alpha val="99000"/>
                  </a:schemeClr>
                </a:solidFill>
              </a:rPr>
              <a:t>on Bing </a:t>
            </a:r>
            <a:r>
              <a:rPr lang="en-US" sz="2800" dirty="0" smtClean="0">
                <a:solidFill>
                  <a:schemeClr val="tx1">
                    <a:alpha val="99000"/>
                  </a:schemeClr>
                </a:solidFill>
              </a:rPr>
              <a:t>maps</a:t>
            </a:r>
            <a:endParaRPr lang="en-US" sz="2800" dirty="0">
              <a:solidFill>
                <a:schemeClr val="tx1">
                  <a:alpha val="99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584" y="1734488"/>
            <a:ext cx="7644714" cy="4298053"/>
          </a:xfrm>
          <a:prstGeom prst="rect">
            <a:avLst/>
          </a:prstGeom>
        </p:spPr>
      </p:pic>
    </p:spTree>
    <p:extLst>
      <p:ext uri="{BB962C8B-B14F-4D97-AF65-F5344CB8AC3E}">
        <p14:creationId xmlns:p14="http://schemas.microsoft.com/office/powerpoint/2010/main" val="1003849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smtClean="0"/>
              <a:t>Edmunds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XAML/C</a:t>
            </a:r>
            <a:r>
              <a:rPr lang="en-US" sz="2800" dirty="0">
                <a:solidFill>
                  <a:schemeClr val="tx1">
                    <a:alpha val="99000"/>
                  </a:schemeClr>
                </a:solidFill>
              </a:rPr>
              <a:t># </a:t>
            </a:r>
            <a:endParaRPr lang="en-US" sz="2800" dirty="0" smtClean="0">
              <a:solidFill>
                <a:schemeClr val="tx1">
                  <a:alpha val="99000"/>
                </a:schemeClr>
              </a:solidFill>
            </a:endParaRPr>
          </a:p>
          <a:p>
            <a:r>
              <a:rPr lang="en-US" sz="2800" dirty="0" smtClean="0">
                <a:solidFill>
                  <a:schemeClr val="tx1">
                    <a:alpha val="99000"/>
                  </a:schemeClr>
                </a:solidFill>
              </a:rPr>
              <a:t>Based </a:t>
            </a:r>
            <a:r>
              <a:rPr lang="en-US" sz="2800" dirty="0">
                <a:solidFill>
                  <a:schemeClr val="tx1">
                    <a:alpha val="99000"/>
                  </a:schemeClr>
                </a:solidFill>
              </a:rPr>
              <a:t>on the Blank </a:t>
            </a:r>
            <a:r>
              <a:rPr lang="en-US" sz="2800" dirty="0" smtClean="0">
                <a:solidFill>
                  <a:schemeClr val="tx1">
                    <a:alpha val="99000"/>
                  </a:schemeClr>
                </a:solidFill>
              </a:rPr>
              <a:t>VS template</a:t>
            </a:r>
          </a:p>
          <a:p>
            <a:r>
              <a:rPr lang="en-US" sz="2800" dirty="0" smtClean="0">
                <a:solidFill>
                  <a:schemeClr val="tx1">
                    <a:alpha val="99000"/>
                  </a:schemeClr>
                </a:solidFill>
              </a:rPr>
              <a:t>Invokes </a:t>
            </a:r>
            <a:r>
              <a:rPr lang="en-US" sz="2800" dirty="0">
                <a:solidFill>
                  <a:schemeClr val="tx1">
                    <a:alpha val="99000"/>
                  </a:schemeClr>
                </a:solidFill>
              </a:rPr>
              <a:t>the Edmunds REST </a:t>
            </a:r>
            <a:r>
              <a:rPr lang="en-US" sz="2800" dirty="0" smtClean="0">
                <a:solidFill>
                  <a:schemeClr val="tx1">
                    <a:alpha val="99000"/>
                  </a:schemeClr>
                </a:solidFill>
              </a:rPr>
              <a:t>API</a:t>
            </a:r>
            <a:br>
              <a:rPr lang="en-US" sz="2800" dirty="0" smtClean="0">
                <a:solidFill>
                  <a:schemeClr val="tx1">
                    <a:alpha val="99000"/>
                  </a:schemeClr>
                </a:solidFill>
              </a:rPr>
            </a:br>
            <a:r>
              <a:rPr lang="en-US" sz="2000" dirty="0" smtClean="0">
                <a:solidFill>
                  <a:schemeClr val="tx1">
                    <a:alpha val="99000"/>
                  </a:schemeClr>
                </a:solidFill>
              </a:rPr>
              <a:t>developer.edmunds.com</a:t>
            </a:r>
            <a:endParaRPr lang="en-US" sz="2000" dirty="0">
              <a:solidFill>
                <a:schemeClr val="tx1">
                  <a:alpha val="99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475" y="1734489"/>
            <a:ext cx="7290487" cy="4098897"/>
          </a:xfrm>
          <a:prstGeom prst="rect">
            <a:avLst/>
          </a:prstGeom>
        </p:spPr>
      </p:pic>
    </p:spTree>
    <p:extLst>
      <p:ext uri="{BB962C8B-B14F-4D97-AF65-F5344CB8AC3E}">
        <p14:creationId xmlns:p14="http://schemas.microsoft.com/office/powerpoint/2010/main" val="1013517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err="1" smtClean="0"/>
              <a:t>Meetup</a:t>
            </a:r>
            <a:r>
              <a:rPr lang="en-US" sz="4000" dirty="0"/>
              <a:t> </a:t>
            </a:r>
            <a:r>
              <a:rPr lang="en-US" sz="4000" dirty="0" smtClean="0"/>
              <a:t>/ Bing Maps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HTML/JavaScript</a:t>
            </a:r>
          </a:p>
          <a:p>
            <a:r>
              <a:rPr lang="en-US" sz="2800" dirty="0" smtClean="0">
                <a:solidFill>
                  <a:schemeClr val="tx1">
                    <a:alpha val="99000"/>
                  </a:schemeClr>
                </a:solidFill>
              </a:rPr>
              <a:t>Based </a:t>
            </a:r>
            <a:r>
              <a:rPr lang="en-US" sz="2800" dirty="0">
                <a:solidFill>
                  <a:schemeClr val="tx1">
                    <a:alpha val="99000"/>
                  </a:schemeClr>
                </a:solidFill>
              </a:rPr>
              <a:t>on the </a:t>
            </a:r>
            <a:r>
              <a:rPr lang="en-US" sz="2800" dirty="0" smtClean="0">
                <a:solidFill>
                  <a:schemeClr val="tx1">
                    <a:alpha val="99000"/>
                  </a:schemeClr>
                </a:solidFill>
              </a:rPr>
              <a:t>Grid VS template</a:t>
            </a:r>
          </a:p>
          <a:p>
            <a:r>
              <a:rPr lang="en-US" sz="2800" dirty="0" smtClean="0">
                <a:solidFill>
                  <a:schemeClr val="tx1">
                    <a:alpha val="99000"/>
                  </a:schemeClr>
                </a:solidFill>
              </a:rPr>
              <a:t>Uses Meetup.com </a:t>
            </a:r>
            <a:r>
              <a:rPr lang="en-US" sz="2800" dirty="0">
                <a:solidFill>
                  <a:schemeClr val="tx1">
                    <a:alpha val="99000"/>
                  </a:schemeClr>
                </a:solidFill>
              </a:rPr>
              <a:t>API </a:t>
            </a:r>
            <a:r>
              <a:rPr lang="en-US" sz="2800" dirty="0" smtClean="0">
                <a:solidFill>
                  <a:schemeClr val="tx1">
                    <a:alpha val="99000"/>
                  </a:schemeClr>
                </a:solidFill>
              </a:rPr>
              <a:t>for </a:t>
            </a:r>
            <a:r>
              <a:rPr lang="en-US" sz="2800" dirty="0">
                <a:solidFill>
                  <a:schemeClr val="tx1">
                    <a:alpha val="99000"/>
                  </a:schemeClr>
                </a:solidFill>
              </a:rPr>
              <a:t>upcoming </a:t>
            </a:r>
            <a:r>
              <a:rPr lang="en-US" sz="2800" dirty="0" err="1">
                <a:solidFill>
                  <a:schemeClr val="tx1">
                    <a:alpha val="99000"/>
                  </a:schemeClr>
                </a:solidFill>
              </a:rPr>
              <a:t>meetups</a:t>
            </a:r>
            <a:r>
              <a:rPr lang="en-US" sz="2800" dirty="0">
                <a:solidFill>
                  <a:schemeClr val="tx1">
                    <a:alpha val="99000"/>
                  </a:schemeClr>
                </a:solidFill>
              </a:rPr>
              <a:t> near a given </a:t>
            </a:r>
            <a:r>
              <a:rPr lang="en-US" sz="2800" dirty="0" smtClean="0">
                <a:solidFill>
                  <a:schemeClr val="tx1">
                    <a:alpha val="99000"/>
                  </a:schemeClr>
                </a:solidFill>
              </a:rPr>
              <a:t>location</a:t>
            </a:r>
          </a:p>
          <a:p>
            <a:r>
              <a:rPr lang="en-US" sz="2800" dirty="0" smtClean="0">
                <a:solidFill>
                  <a:schemeClr val="tx1">
                    <a:alpha val="99000"/>
                  </a:schemeClr>
                </a:solidFill>
              </a:rPr>
              <a:t>Queries </a:t>
            </a:r>
            <a:r>
              <a:rPr lang="en-US" sz="2800" dirty="0">
                <a:solidFill>
                  <a:schemeClr val="tx1">
                    <a:alpha val="99000"/>
                  </a:schemeClr>
                </a:solidFill>
              </a:rPr>
              <a:t>the Bing Maps Search API for </a:t>
            </a:r>
            <a:r>
              <a:rPr lang="en-US" sz="2800" dirty="0" smtClean="0">
                <a:solidFill>
                  <a:schemeClr val="tx1">
                    <a:alpha val="99000"/>
                  </a:schemeClr>
                </a:solidFill>
              </a:rPr>
              <a:t>coffee near </a:t>
            </a:r>
            <a:r>
              <a:rPr lang="en-US" sz="2800" dirty="0" err="1" smtClean="0">
                <a:solidFill>
                  <a:schemeClr val="tx1">
                    <a:alpha val="99000"/>
                  </a:schemeClr>
                </a:solidFill>
              </a:rPr>
              <a:t>meetup</a:t>
            </a:r>
            <a:endParaRPr lang="en-US" sz="2000" dirty="0">
              <a:solidFill>
                <a:schemeClr val="tx1">
                  <a:alpha val="99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097" y="1734489"/>
            <a:ext cx="7288714" cy="4097900"/>
          </a:xfrm>
          <a:prstGeom prst="rect">
            <a:avLst/>
          </a:prstGeom>
        </p:spPr>
      </p:pic>
    </p:spTree>
    <p:extLst>
      <p:ext uri="{BB962C8B-B14F-4D97-AF65-F5344CB8AC3E}">
        <p14:creationId xmlns:p14="http://schemas.microsoft.com/office/powerpoint/2010/main" val="1351729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smtClean="0"/>
              <a:t>Messier Sky Objects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HTML/JavaScript</a:t>
            </a:r>
          </a:p>
          <a:p>
            <a:r>
              <a:rPr lang="en-US" sz="2800" dirty="0" smtClean="0">
                <a:solidFill>
                  <a:schemeClr val="tx1">
                    <a:alpha val="99000"/>
                  </a:schemeClr>
                </a:solidFill>
              </a:rPr>
              <a:t>Uses the Worldwide </a:t>
            </a:r>
            <a:r>
              <a:rPr lang="en-US" sz="2800" dirty="0">
                <a:solidFill>
                  <a:schemeClr val="tx1">
                    <a:alpha val="99000"/>
                  </a:schemeClr>
                </a:solidFill>
              </a:rPr>
              <a:t>Telescope HTML JavaScript </a:t>
            </a:r>
            <a:r>
              <a:rPr lang="en-US" sz="2800" dirty="0" smtClean="0">
                <a:solidFill>
                  <a:schemeClr val="tx1">
                    <a:alpha val="99000"/>
                  </a:schemeClr>
                </a:solidFill>
              </a:rPr>
              <a:t>SDK</a:t>
            </a:r>
          </a:p>
          <a:p>
            <a:r>
              <a:rPr lang="en-US" sz="2800" dirty="0" smtClean="0">
                <a:solidFill>
                  <a:schemeClr val="tx1">
                    <a:alpha val="99000"/>
                  </a:schemeClr>
                </a:solidFill>
              </a:rPr>
              <a:t>Collection </a:t>
            </a:r>
            <a:r>
              <a:rPr lang="en-US" sz="2800" dirty="0">
                <a:solidFill>
                  <a:schemeClr val="tx1">
                    <a:alpha val="99000"/>
                  </a:schemeClr>
                </a:solidFill>
              </a:rPr>
              <a:t>of sky objects (called the Messier Catalog) is bound to a list, and allows the user to explorer these objects in the </a:t>
            </a:r>
            <a:r>
              <a:rPr lang="en-US" sz="2800" dirty="0" smtClean="0">
                <a:solidFill>
                  <a:schemeClr val="tx1">
                    <a:alpha val="99000"/>
                  </a:schemeClr>
                </a:solidFill>
              </a:rPr>
              <a:t>sky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529" y="1734488"/>
            <a:ext cx="7430530" cy="4177633"/>
          </a:xfrm>
          <a:prstGeom prst="rect">
            <a:avLst/>
          </a:prstGeom>
        </p:spPr>
      </p:pic>
    </p:spTree>
    <p:extLst>
      <p:ext uri="{BB962C8B-B14F-4D97-AF65-F5344CB8AC3E}">
        <p14:creationId xmlns:p14="http://schemas.microsoft.com/office/powerpoint/2010/main" val="3631017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7271" y="148282"/>
            <a:ext cx="9905998" cy="1905000"/>
          </a:xfrm>
        </p:spPr>
        <p:txBody>
          <a:bodyPr>
            <a:normAutofit/>
          </a:bodyPr>
          <a:lstStyle/>
          <a:p>
            <a:r>
              <a:rPr lang="en-US" sz="4000" dirty="0" smtClean="0"/>
              <a:t>Agenda</a:t>
            </a:r>
            <a:endParaRPr lang="en-US" sz="4000" dirty="0"/>
          </a:p>
        </p:txBody>
      </p:sp>
      <p:sp>
        <p:nvSpPr>
          <p:cNvPr id="17" name="Text Placeholder 2"/>
          <p:cNvSpPr txBox="1">
            <a:spLocks/>
          </p:cNvSpPr>
          <p:nvPr/>
        </p:nvSpPr>
        <p:spPr>
          <a:xfrm>
            <a:off x="1632013" y="2113015"/>
            <a:ext cx="9538495" cy="410655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alpha val="99000"/>
                  </a:schemeClr>
                </a:solidFill>
              </a:rPr>
              <a:t>APIMASH Intro</a:t>
            </a:r>
          </a:p>
          <a:p>
            <a:r>
              <a:rPr lang="en-US" sz="2800" dirty="0">
                <a:solidFill>
                  <a:schemeClr val="tx1">
                    <a:alpha val="99000"/>
                  </a:schemeClr>
                </a:solidFill>
              </a:rPr>
              <a:t>Session 1 – Starter Kits and Calling APIs</a:t>
            </a:r>
          </a:p>
          <a:p>
            <a:r>
              <a:rPr lang="en-US" sz="2800" dirty="0">
                <a:solidFill>
                  <a:schemeClr val="tx1">
                    <a:alpha val="99000"/>
                  </a:schemeClr>
                </a:solidFill>
              </a:rPr>
              <a:t>Session 2 – Creating Your Windows Store App</a:t>
            </a:r>
          </a:p>
          <a:p>
            <a:r>
              <a:rPr lang="en-US" sz="2800" dirty="0" smtClean="0">
                <a:solidFill>
                  <a:schemeClr val="accent4">
                    <a:alpha val="99000"/>
                  </a:schemeClr>
                </a:solidFill>
              </a:rPr>
              <a:t>Hands-On</a:t>
            </a:r>
            <a:r>
              <a:rPr lang="en-US" sz="2800" dirty="0">
                <a:solidFill>
                  <a:schemeClr val="accent4">
                    <a:alpha val="99000"/>
                  </a:schemeClr>
                </a:solidFill>
              </a:rPr>
              <a:t>: </a:t>
            </a:r>
            <a:r>
              <a:rPr lang="en-US" sz="2800" dirty="0">
                <a:solidFill>
                  <a:schemeClr val="tx1">
                    <a:alpha val="99000"/>
                  </a:schemeClr>
                </a:solidFill>
              </a:rPr>
              <a:t>Workbook </a:t>
            </a:r>
            <a:r>
              <a:rPr lang="en-US" sz="2800" dirty="0" smtClean="0">
                <a:solidFill>
                  <a:schemeClr val="tx1">
                    <a:alpha val="99000"/>
                  </a:schemeClr>
                </a:solidFill>
              </a:rPr>
              <a:t>#1 - Getting Started</a:t>
            </a:r>
            <a:endParaRPr lang="en-US" sz="2800" dirty="0">
              <a:solidFill>
                <a:schemeClr val="tx1">
                  <a:alpha val="99000"/>
                </a:schemeClr>
              </a:solidFill>
            </a:endParaRPr>
          </a:p>
          <a:p>
            <a:r>
              <a:rPr lang="en-US" sz="2800" dirty="0" smtClean="0">
                <a:solidFill>
                  <a:schemeClr val="accent4">
                    <a:alpha val="99000"/>
                  </a:schemeClr>
                </a:solidFill>
              </a:rPr>
              <a:t>Hands-On</a:t>
            </a:r>
            <a:r>
              <a:rPr lang="en-US" sz="2800" dirty="0">
                <a:solidFill>
                  <a:schemeClr val="accent4">
                    <a:alpha val="99000"/>
                  </a:schemeClr>
                </a:solidFill>
              </a:rPr>
              <a:t>: </a:t>
            </a:r>
            <a:r>
              <a:rPr lang="en-US" sz="2800" dirty="0" smtClean="0">
                <a:solidFill>
                  <a:schemeClr val="tx1">
                    <a:alpha val="99000"/>
                  </a:schemeClr>
                </a:solidFill>
              </a:rPr>
              <a:t>Workbook #2 - Customizing Your UI</a:t>
            </a:r>
          </a:p>
          <a:p>
            <a:r>
              <a:rPr lang="en-US" sz="2800" dirty="0" smtClean="0">
                <a:solidFill>
                  <a:schemeClr val="accent4">
                    <a:alpha val="99000"/>
                  </a:schemeClr>
                </a:solidFill>
              </a:rPr>
              <a:t>Hands-On: </a:t>
            </a:r>
            <a:r>
              <a:rPr lang="en-US" sz="2800" dirty="0" smtClean="0">
                <a:solidFill>
                  <a:schemeClr val="tx1">
                    <a:alpha val="99000"/>
                  </a:schemeClr>
                </a:solidFill>
              </a:rPr>
              <a:t>Workbook #3 - Getting Store-Ready</a:t>
            </a:r>
          </a:p>
          <a:p>
            <a:r>
              <a:rPr lang="en-US" sz="2800" dirty="0" smtClean="0">
                <a:solidFill>
                  <a:schemeClr val="tx1">
                    <a:alpha val="99000"/>
                  </a:schemeClr>
                </a:solidFill>
              </a:rPr>
              <a:t>Closing Comments &amp; Demos!</a:t>
            </a:r>
            <a:endParaRPr lang="en-US" sz="2800" dirty="0">
              <a:solidFill>
                <a:schemeClr val="tx1">
                  <a:alpha val="99000"/>
                </a:schemeClr>
              </a:solidFill>
            </a:endParaRPr>
          </a:p>
        </p:txBody>
      </p:sp>
    </p:spTree>
    <p:extLst>
      <p:ext uri="{BB962C8B-B14F-4D97-AF65-F5344CB8AC3E}">
        <p14:creationId xmlns:p14="http://schemas.microsoft.com/office/powerpoint/2010/main" val="2496245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smtClean="0"/>
              <a:t>Rotten Tomatoes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XAML/C#</a:t>
            </a:r>
            <a:endParaRPr lang="en-US" sz="2800" dirty="0">
              <a:solidFill>
                <a:schemeClr val="tx1">
                  <a:alpha val="99000"/>
                </a:schemeClr>
              </a:solidFill>
            </a:endParaRPr>
          </a:p>
          <a:p>
            <a:r>
              <a:rPr lang="en-US" sz="2800" dirty="0" smtClean="0">
                <a:solidFill>
                  <a:schemeClr val="tx1">
                    <a:alpha val="99000"/>
                  </a:schemeClr>
                </a:solidFill>
              </a:rPr>
              <a:t>Based </a:t>
            </a:r>
            <a:r>
              <a:rPr lang="en-US" sz="2800" dirty="0">
                <a:solidFill>
                  <a:schemeClr val="tx1">
                    <a:alpha val="99000"/>
                  </a:schemeClr>
                </a:solidFill>
              </a:rPr>
              <a:t>on the Grid </a:t>
            </a:r>
            <a:r>
              <a:rPr lang="en-US" sz="2800" dirty="0" smtClean="0">
                <a:solidFill>
                  <a:schemeClr val="tx1">
                    <a:alpha val="99000"/>
                  </a:schemeClr>
                </a:solidFill>
              </a:rPr>
              <a:t>VS template</a:t>
            </a:r>
          </a:p>
          <a:p>
            <a:r>
              <a:rPr lang="en-US" sz="2800" dirty="0" smtClean="0">
                <a:solidFill>
                  <a:schemeClr val="tx1">
                    <a:alpha val="99000"/>
                  </a:schemeClr>
                </a:solidFill>
              </a:rPr>
              <a:t>Calls Rotten </a:t>
            </a:r>
            <a:r>
              <a:rPr lang="en-US" sz="2800" dirty="0">
                <a:solidFill>
                  <a:schemeClr val="tx1">
                    <a:alpha val="99000"/>
                  </a:schemeClr>
                </a:solidFill>
              </a:rPr>
              <a:t>Tomatoes REST </a:t>
            </a:r>
            <a:r>
              <a:rPr lang="en-US" sz="2800" dirty="0" smtClean="0">
                <a:solidFill>
                  <a:schemeClr val="tx1">
                    <a:alpha val="99000"/>
                  </a:schemeClr>
                </a:solidFill>
              </a:rPr>
              <a:t>API for movies</a:t>
            </a:r>
            <a:br>
              <a:rPr lang="en-US" sz="2800" dirty="0" smtClean="0">
                <a:solidFill>
                  <a:schemeClr val="tx1">
                    <a:alpha val="99000"/>
                  </a:schemeClr>
                </a:solidFill>
              </a:rPr>
            </a:br>
            <a:r>
              <a:rPr lang="en-US" sz="1800" dirty="0" smtClean="0">
                <a:solidFill>
                  <a:schemeClr val="tx1">
                    <a:alpha val="99000"/>
                  </a:schemeClr>
                </a:solidFill>
              </a:rPr>
              <a:t>developer.rottentomatoes.com</a:t>
            </a:r>
            <a:endParaRPr lang="en-US" sz="1800" dirty="0">
              <a:solidFill>
                <a:schemeClr val="tx1">
                  <a:alpha val="99000"/>
                </a:schemeClr>
              </a:solidFill>
            </a:endParaRPr>
          </a:p>
          <a:p>
            <a:endParaRPr lang="en-US" sz="2800" dirty="0" smtClean="0">
              <a:solidFill>
                <a:schemeClr val="tx1">
                  <a:alpha val="99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388" y="1665969"/>
            <a:ext cx="7488195" cy="4210054"/>
          </a:xfrm>
          <a:prstGeom prst="rect">
            <a:avLst/>
          </a:prstGeom>
        </p:spPr>
      </p:pic>
    </p:spTree>
    <p:extLst>
      <p:ext uri="{BB962C8B-B14F-4D97-AF65-F5344CB8AC3E}">
        <p14:creationId xmlns:p14="http://schemas.microsoft.com/office/powerpoint/2010/main" val="3577593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err="1" smtClean="0"/>
              <a:t>Tumblr</a:t>
            </a:r>
            <a:r>
              <a:rPr lang="en-US" sz="4000" dirty="0" smtClean="0"/>
              <a:t>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HTML/JavaScript</a:t>
            </a:r>
            <a:endParaRPr lang="en-US" sz="2800" dirty="0">
              <a:solidFill>
                <a:schemeClr val="tx1">
                  <a:alpha val="99000"/>
                </a:schemeClr>
              </a:solidFill>
            </a:endParaRPr>
          </a:p>
          <a:p>
            <a:r>
              <a:rPr lang="en-US" sz="2800" dirty="0" smtClean="0">
                <a:solidFill>
                  <a:schemeClr val="tx1">
                    <a:alpha val="99000"/>
                  </a:schemeClr>
                </a:solidFill>
              </a:rPr>
              <a:t>Calls </a:t>
            </a:r>
            <a:r>
              <a:rPr lang="en-US" sz="2800" dirty="0" err="1" smtClean="0">
                <a:solidFill>
                  <a:schemeClr val="tx1">
                    <a:alpha val="99000"/>
                  </a:schemeClr>
                </a:solidFill>
              </a:rPr>
              <a:t>Tumblr</a:t>
            </a:r>
            <a:r>
              <a:rPr lang="en-US" sz="2800" dirty="0" smtClean="0">
                <a:solidFill>
                  <a:schemeClr val="tx1">
                    <a:alpha val="99000"/>
                  </a:schemeClr>
                </a:solidFill>
              </a:rPr>
              <a:t> </a:t>
            </a:r>
            <a:r>
              <a:rPr lang="en-US" sz="2800" dirty="0">
                <a:solidFill>
                  <a:schemeClr val="tx1">
                    <a:alpha val="99000"/>
                  </a:schemeClr>
                </a:solidFill>
              </a:rPr>
              <a:t>API </a:t>
            </a:r>
            <a:r>
              <a:rPr lang="en-US" sz="2800" dirty="0" smtClean="0">
                <a:solidFill>
                  <a:schemeClr val="tx1">
                    <a:alpha val="99000"/>
                  </a:schemeClr>
                </a:solidFill>
              </a:rPr>
              <a:t>www.tumblr.com</a:t>
            </a:r>
          </a:p>
          <a:p>
            <a:r>
              <a:rPr lang="en-US" sz="2800" dirty="0" smtClean="0">
                <a:solidFill>
                  <a:schemeClr val="tx1">
                    <a:alpha val="99000"/>
                  </a:schemeClr>
                </a:solidFill>
              </a:rPr>
              <a:t>Accesses tags</a:t>
            </a:r>
          </a:p>
          <a:p>
            <a:r>
              <a:rPr lang="en-US" sz="2800" dirty="0" smtClean="0">
                <a:solidFill>
                  <a:schemeClr val="tx1">
                    <a:alpha val="99000"/>
                  </a:schemeClr>
                </a:solidFill>
              </a:rPr>
              <a:t>Downloads images</a:t>
            </a:r>
          </a:p>
        </p:txBody>
      </p:sp>
      <p:pic>
        <p:nvPicPr>
          <p:cNvPr id="6" name="Picture 5"/>
          <p:cNvPicPr>
            <a:picLocks noChangeAspect="1"/>
          </p:cNvPicPr>
          <p:nvPr/>
        </p:nvPicPr>
        <p:blipFill>
          <a:blip r:embed="rId3"/>
          <a:stretch>
            <a:fillRect/>
          </a:stretch>
        </p:blipFill>
        <p:spPr>
          <a:xfrm>
            <a:off x="5689128" y="1734489"/>
            <a:ext cx="4619625" cy="1914525"/>
          </a:xfrm>
          <a:prstGeom prst="rect">
            <a:avLst/>
          </a:prstGeom>
        </p:spPr>
      </p:pic>
    </p:spTree>
    <p:extLst>
      <p:ext uri="{BB962C8B-B14F-4D97-AF65-F5344CB8AC3E}">
        <p14:creationId xmlns:p14="http://schemas.microsoft.com/office/powerpoint/2010/main" val="2274559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smtClean="0"/>
              <a:t>Univision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XAML/C#</a:t>
            </a:r>
          </a:p>
          <a:p>
            <a:r>
              <a:rPr lang="en-US" sz="2800" dirty="0" smtClean="0">
                <a:solidFill>
                  <a:schemeClr val="tx1">
                    <a:alpha val="99000"/>
                  </a:schemeClr>
                </a:solidFill>
              </a:rPr>
              <a:t>Calls Internet </a:t>
            </a:r>
            <a:r>
              <a:rPr lang="en-US" sz="2800" dirty="0">
                <a:solidFill>
                  <a:schemeClr val="tx1">
                    <a:alpha val="99000"/>
                  </a:schemeClr>
                </a:solidFill>
              </a:rPr>
              <a:t>Univision API </a:t>
            </a:r>
            <a:r>
              <a:rPr lang="en-US" sz="2000" dirty="0" smtClean="0">
                <a:solidFill>
                  <a:schemeClr val="tx1">
                    <a:alpha val="99000"/>
                  </a:schemeClr>
                </a:solidFill>
              </a:rPr>
              <a:t>developer.univision.com</a:t>
            </a:r>
          </a:p>
          <a:p>
            <a:r>
              <a:rPr lang="en-US" sz="2800" dirty="0" smtClean="0">
                <a:solidFill>
                  <a:schemeClr val="tx1">
                    <a:alpha val="99000"/>
                  </a:schemeClr>
                </a:solidFill>
              </a:rPr>
              <a:t>Shows how </a:t>
            </a:r>
            <a:r>
              <a:rPr lang="en-US" sz="2800" dirty="0">
                <a:solidFill>
                  <a:schemeClr val="tx1">
                    <a:alpha val="99000"/>
                  </a:schemeClr>
                </a:solidFill>
              </a:rPr>
              <a:t>to add XML feeds to C</a:t>
            </a:r>
            <a:r>
              <a:rPr lang="en-US" sz="2800" dirty="0" smtClean="0">
                <a:solidFill>
                  <a:schemeClr val="tx1">
                    <a:alpha val="99000"/>
                  </a:schemeClr>
                </a:solidFill>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76" y="1734489"/>
            <a:ext cx="7537622" cy="4237843"/>
          </a:xfrm>
          <a:prstGeom prst="rect">
            <a:avLst/>
          </a:prstGeom>
        </p:spPr>
      </p:pic>
    </p:spTree>
    <p:extLst>
      <p:ext uri="{BB962C8B-B14F-4D97-AF65-F5344CB8AC3E}">
        <p14:creationId xmlns:p14="http://schemas.microsoft.com/office/powerpoint/2010/main" val="3946572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smtClean="0"/>
              <a:t>Wikipedia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XAML/C#</a:t>
            </a:r>
          </a:p>
          <a:p>
            <a:r>
              <a:rPr lang="en-US" sz="2800" dirty="0" smtClean="0">
                <a:solidFill>
                  <a:schemeClr val="tx1">
                    <a:alpha val="99000"/>
                  </a:schemeClr>
                </a:solidFill>
              </a:rPr>
              <a:t>Calls Wikipedia search via </a:t>
            </a:r>
            <a:r>
              <a:rPr lang="en-US" sz="2800" dirty="0" err="1" smtClean="0">
                <a:solidFill>
                  <a:schemeClr val="tx1">
                    <a:alpha val="99000"/>
                  </a:schemeClr>
                </a:solidFill>
              </a:rPr>
              <a:t>GeoNames</a:t>
            </a:r>
            <a:r>
              <a:rPr lang="en-US" sz="2800" dirty="0" smtClean="0">
                <a:solidFill>
                  <a:schemeClr val="tx1">
                    <a:alpha val="99000"/>
                  </a:schemeClr>
                </a:solidFill>
              </a:rPr>
              <a:t> API </a:t>
            </a:r>
            <a:r>
              <a:rPr lang="en-US" sz="2000" dirty="0">
                <a:solidFill>
                  <a:schemeClr val="tx1">
                    <a:alpha val="99000"/>
                  </a:schemeClr>
                </a:solidFill>
              </a:rPr>
              <a:t>api.geonames.org</a:t>
            </a:r>
            <a:endParaRPr lang="en-US" sz="2000" dirty="0" smtClean="0">
              <a:solidFill>
                <a:schemeClr val="tx1">
                  <a:alpha val="99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6584" y="1734489"/>
            <a:ext cx="7735330" cy="4349000"/>
          </a:xfrm>
          <a:prstGeom prst="rect">
            <a:avLst/>
          </a:prstGeom>
        </p:spPr>
      </p:pic>
    </p:spTree>
    <p:extLst>
      <p:ext uri="{BB962C8B-B14F-4D97-AF65-F5344CB8AC3E}">
        <p14:creationId xmlns:p14="http://schemas.microsoft.com/office/powerpoint/2010/main" val="1188300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smtClean="0"/>
              <a:t>World of Warcraft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HTML/JavaScript</a:t>
            </a:r>
          </a:p>
          <a:p>
            <a:r>
              <a:rPr lang="en-US" sz="2800" dirty="0" smtClean="0">
                <a:solidFill>
                  <a:schemeClr val="tx1">
                    <a:alpha val="99000"/>
                  </a:schemeClr>
                </a:solidFill>
              </a:rPr>
              <a:t>Shows </a:t>
            </a:r>
            <a:r>
              <a:rPr lang="en-US" sz="2800" dirty="0" err="1" smtClean="0">
                <a:solidFill>
                  <a:schemeClr val="tx1">
                    <a:alpha val="99000"/>
                  </a:schemeClr>
                </a:solidFill>
              </a:rPr>
              <a:t>WoW</a:t>
            </a:r>
            <a:r>
              <a:rPr lang="en-US" sz="2800" dirty="0" smtClean="0">
                <a:solidFill>
                  <a:schemeClr val="tx1">
                    <a:alpha val="99000"/>
                  </a:schemeClr>
                </a:solidFill>
              </a:rPr>
              <a:t> realm/server status</a:t>
            </a:r>
          </a:p>
          <a:p>
            <a:r>
              <a:rPr lang="en-US" sz="2800" dirty="0" smtClean="0">
                <a:solidFill>
                  <a:schemeClr val="tx1">
                    <a:alpha val="99000"/>
                  </a:schemeClr>
                </a:solidFill>
              </a:rPr>
              <a:t>Calls </a:t>
            </a:r>
            <a:r>
              <a:rPr lang="en-US" sz="2800" dirty="0" err="1" smtClean="0">
                <a:solidFill>
                  <a:schemeClr val="tx1">
                    <a:alpha val="99000"/>
                  </a:schemeClr>
                </a:solidFill>
              </a:rPr>
              <a:t>WoW</a:t>
            </a:r>
            <a:r>
              <a:rPr lang="en-US" sz="2800" dirty="0" smtClean="0">
                <a:solidFill>
                  <a:schemeClr val="tx1">
                    <a:alpha val="99000"/>
                  </a:schemeClr>
                </a:solidFill>
              </a:rPr>
              <a:t> API</a:t>
            </a:r>
            <a:br>
              <a:rPr lang="en-US" sz="2800" dirty="0" smtClean="0">
                <a:solidFill>
                  <a:schemeClr val="tx1">
                    <a:alpha val="99000"/>
                  </a:schemeClr>
                </a:solidFill>
              </a:rPr>
            </a:br>
            <a:r>
              <a:rPr lang="en-US" sz="2000" dirty="0" smtClean="0">
                <a:solidFill>
                  <a:schemeClr val="tx1">
                    <a:alpha val="99000"/>
                  </a:schemeClr>
                </a:solidFill>
              </a:rPr>
              <a:t>blizzard.github.io/</a:t>
            </a:r>
            <a:br>
              <a:rPr lang="en-US" sz="2000" dirty="0" smtClean="0">
                <a:solidFill>
                  <a:schemeClr val="tx1">
                    <a:alpha val="99000"/>
                  </a:schemeClr>
                </a:solidFill>
              </a:rPr>
            </a:br>
            <a:r>
              <a:rPr lang="en-US" sz="2000" dirty="0" err="1" smtClean="0">
                <a:solidFill>
                  <a:schemeClr val="tx1">
                    <a:alpha val="99000"/>
                  </a:schemeClr>
                </a:solidFill>
              </a:rPr>
              <a:t>api</a:t>
            </a:r>
            <a:r>
              <a:rPr lang="en-US" sz="2000" dirty="0" smtClean="0">
                <a:solidFill>
                  <a:schemeClr val="tx1">
                    <a:alpha val="99000"/>
                  </a:schemeClr>
                </a:solidFill>
              </a:rPr>
              <a:t>-wow-docs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491" y="1734488"/>
            <a:ext cx="7801541" cy="4386225"/>
          </a:xfrm>
          <a:prstGeom prst="rect">
            <a:avLst/>
          </a:prstGeom>
        </p:spPr>
      </p:pic>
    </p:spTree>
    <p:extLst>
      <p:ext uri="{BB962C8B-B14F-4D97-AF65-F5344CB8AC3E}">
        <p14:creationId xmlns:p14="http://schemas.microsoft.com/office/powerpoint/2010/main" val="3984237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63" y="214184"/>
            <a:ext cx="9905998" cy="809368"/>
          </a:xfrm>
        </p:spPr>
        <p:txBody>
          <a:bodyPr>
            <a:normAutofit/>
          </a:bodyPr>
          <a:lstStyle/>
          <a:p>
            <a:r>
              <a:rPr lang="en-US" sz="4000" dirty="0" smtClean="0"/>
              <a:t>Yelp Starter Kit</a:t>
            </a:r>
            <a:endParaRPr lang="en-US" sz="4000" dirty="0"/>
          </a:p>
        </p:txBody>
      </p:sp>
      <p:sp>
        <p:nvSpPr>
          <p:cNvPr id="17" name="Text Placeholder 2"/>
          <p:cNvSpPr txBox="1">
            <a:spLocks/>
          </p:cNvSpPr>
          <p:nvPr/>
        </p:nvSpPr>
        <p:spPr>
          <a:xfrm>
            <a:off x="259964" y="1734489"/>
            <a:ext cx="3916620" cy="4298053"/>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XAML/C#</a:t>
            </a:r>
          </a:p>
          <a:p>
            <a:r>
              <a:rPr lang="en-US" sz="2800" dirty="0" smtClean="0">
                <a:solidFill>
                  <a:schemeClr val="tx1">
                    <a:alpha val="99000"/>
                  </a:schemeClr>
                </a:solidFill>
              </a:rPr>
              <a:t>Shows nearby businesses given a location</a:t>
            </a:r>
          </a:p>
          <a:p>
            <a:r>
              <a:rPr lang="en-US" sz="2800" dirty="0" smtClean="0">
                <a:solidFill>
                  <a:schemeClr val="tx1">
                    <a:alpha val="99000"/>
                  </a:schemeClr>
                </a:solidFill>
              </a:rPr>
              <a:t>Calls Yelp API</a:t>
            </a:r>
            <a:br>
              <a:rPr lang="en-US" sz="2800" dirty="0" smtClean="0">
                <a:solidFill>
                  <a:schemeClr val="tx1">
                    <a:alpha val="99000"/>
                  </a:schemeClr>
                </a:solidFill>
              </a:rPr>
            </a:br>
            <a:r>
              <a:rPr lang="en-US" sz="2000" dirty="0" smtClean="0">
                <a:solidFill>
                  <a:schemeClr val="tx1">
                    <a:alpha val="99000"/>
                  </a:schemeClr>
                </a:solidFill>
              </a:rPr>
              <a:t>api.yelp.com/</a:t>
            </a:r>
            <a:br>
              <a:rPr lang="en-US" sz="2000" dirty="0" smtClean="0">
                <a:solidFill>
                  <a:schemeClr val="tx1">
                    <a:alpha val="99000"/>
                  </a:schemeClr>
                </a:solidFill>
              </a:rPr>
            </a:br>
            <a:r>
              <a:rPr lang="en-US" sz="2000" dirty="0" err="1" smtClean="0">
                <a:solidFill>
                  <a:schemeClr val="tx1">
                    <a:alpha val="99000"/>
                  </a:schemeClr>
                </a:solidFill>
              </a:rPr>
              <a:t>business_review_search</a:t>
            </a:r>
            <a:endParaRPr lang="en-US" sz="2000" dirty="0" smtClean="0">
              <a:solidFill>
                <a:schemeClr val="tx1">
                  <a:alpha val="99000"/>
                </a:schemeClr>
              </a:solidFill>
            </a:endParaRPr>
          </a:p>
          <a:p>
            <a:r>
              <a:rPr lang="en-US" sz="2800" dirty="0" smtClean="0">
                <a:solidFill>
                  <a:schemeClr val="tx1">
                    <a:alpha val="99000"/>
                  </a:schemeClr>
                </a:solidFill>
              </a:rPr>
              <a:t>Register for API at </a:t>
            </a:r>
            <a:br>
              <a:rPr lang="en-US" sz="2800" dirty="0" smtClean="0">
                <a:solidFill>
                  <a:schemeClr val="tx1">
                    <a:alpha val="99000"/>
                  </a:schemeClr>
                </a:solidFill>
              </a:rPr>
            </a:br>
            <a:r>
              <a:rPr lang="en-US" sz="2000" dirty="0" smtClean="0">
                <a:solidFill>
                  <a:schemeClr val="tx1">
                    <a:alpha val="99000"/>
                  </a:schemeClr>
                </a:solidFill>
              </a:rPr>
              <a:t>www.yelp.com/developers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487" y="1734489"/>
            <a:ext cx="7817708" cy="4395315"/>
          </a:xfrm>
          <a:prstGeom prst="rect">
            <a:avLst/>
          </a:prstGeom>
        </p:spPr>
      </p:pic>
    </p:spTree>
    <p:extLst>
      <p:ext uri="{BB962C8B-B14F-4D97-AF65-F5344CB8AC3E}">
        <p14:creationId xmlns:p14="http://schemas.microsoft.com/office/powerpoint/2010/main" val="1049494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090" y="2300833"/>
            <a:ext cx="11149013" cy="914096"/>
          </a:xfrm>
        </p:spPr>
        <p:txBody>
          <a:bodyPr>
            <a:normAutofit fontScale="90000"/>
          </a:bodyPr>
          <a:lstStyle/>
          <a:p>
            <a:r>
              <a:rPr lang="en-US" dirty="0" smtClean="0"/>
              <a:t>Starter Kit Architecture</a:t>
            </a:r>
            <a:endParaRPr lang="en-US" dirty="0"/>
          </a:p>
        </p:txBody>
      </p:sp>
      <p:pic>
        <p:nvPicPr>
          <p:cNvPr id="3" name="Picture 2"/>
          <p:cNvPicPr>
            <a:picLocks noChangeAspect="1"/>
          </p:cNvPicPr>
          <p:nvPr/>
        </p:nvPicPr>
        <p:blipFill>
          <a:blip r:embed="rId3"/>
          <a:stretch>
            <a:fillRect/>
          </a:stretch>
        </p:blipFill>
        <p:spPr>
          <a:xfrm>
            <a:off x="8110712" y="5230884"/>
            <a:ext cx="3705225" cy="12954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49780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081686" y="2294923"/>
            <a:ext cx="1019331" cy="1769077"/>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Async</a:t>
            </a:r>
            <a:endParaRPr lang="en-US" dirty="0"/>
          </a:p>
        </p:txBody>
      </p:sp>
      <p:sp>
        <p:nvSpPr>
          <p:cNvPr id="25" name="Rectangle 24"/>
          <p:cNvSpPr/>
          <p:nvPr/>
        </p:nvSpPr>
        <p:spPr>
          <a:xfrm>
            <a:off x="7455245" y="2207739"/>
            <a:ext cx="3295135" cy="7661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p:cNvSpPr/>
          <p:nvPr/>
        </p:nvSpPr>
        <p:spPr>
          <a:xfrm>
            <a:off x="2743200" y="2207740"/>
            <a:ext cx="2932671" cy="43413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ounded Rectangle 8"/>
          <p:cNvSpPr/>
          <p:nvPr/>
        </p:nvSpPr>
        <p:spPr>
          <a:xfrm>
            <a:off x="2899719" y="2419522"/>
            <a:ext cx="2537254" cy="2965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Invoke API</a:t>
            </a:r>
            <a:endParaRPr lang="en-US" dirty="0"/>
          </a:p>
        </p:txBody>
      </p:sp>
      <p:cxnSp>
        <p:nvCxnSpPr>
          <p:cNvPr id="11" name="Straight Arrow Connector 10"/>
          <p:cNvCxnSpPr>
            <a:stCxn id="9" idx="3"/>
            <a:endCxn id="13" idx="1"/>
          </p:cNvCxnSpPr>
          <p:nvPr/>
        </p:nvCxnSpPr>
        <p:spPr>
          <a:xfrm>
            <a:off x="5436973" y="2567803"/>
            <a:ext cx="222752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3" name="Rounded Rectangle 12"/>
          <p:cNvSpPr/>
          <p:nvPr/>
        </p:nvSpPr>
        <p:spPr>
          <a:xfrm>
            <a:off x="7664498" y="2295954"/>
            <a:ext cx="3039762" cy="54369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API Returns JSON Payload</a:t>
            </a:r>
            <a:endParaRPr lang="en-US" dirty="0"/>
          </a:p>
        </p:txBody>
      </p:sp>
      <p:cxnSp>
        <p:nvCxnSpPr>
          <p:cNvPr id="15" name="Elbow Connector 14"/>
          <p:cNvCxnSpPr>
            <a:stCxn id="13" idx="2"/>
            <a:endCxn id="16" idx="3"/>
          </p:cNvCxnSpPr>
          <p:nvPr/>
        </p:nvCxnSpPr>
        <p:spPr>
          <a:xfrm rot="5400000">
            <a:off x="6858454" y="1418171"/>
            <a:ext cx="904445" cy="3747406"/>
          </a:xfrm>
          <a:prstGeom prst="bentConnector2">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Rounded Rectangle 15"/>
          <p:cNvSpPr/>
          <p:nvPr/>
        </p:nvSpPr>
        <p:spPr>
          <a:xfrm>
            <a:off x="2899719" y="3424193"/>
            <a:ext cx="2537254" cy="63980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Deserialize JSON to Data Model</a:t>
            </a:r>
            <a:endParaRPr lang="en-US" dirty="0"/>
          </a:p>
        </p:txBody>
      </p:sp>
      <p:sp>
        <p:nvSpPr>
          <p:cNvPr id="18" name="Rounded Rectangle 17"/>
          <p:cNvSpPr/>
          <p:nvPr/>
        </p:nvSpPr>
        <p:spPr>
          <a:xfrm>
            <a:off x="2899719" y="4679091"/>
            <a:ext cx="2537254" cy="60410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Copy to Bindable View Model</a:t>
            </a:r>
            <a:endParaRPr lang="en-US" dirty="0"/>
          </a:p>
        </p:txBody>
      </p:sp>
      <p:cxnSp>
        <p:nvCxnSpPr>
          <p:cNvPr id="20" name="Straight Arrow Connector 19"/>
          <p:cNvCxnSpPr>
            <a:stCxn id="16" idx="2"/>
            <a:endCxn id="18" idx="0"/>
          </p:cNvCxnSpPr>
          <p:nvPr/>
        </p:nvCxnSpPr>
        <p:spPr>
          <a:xfrm>
            <a:off x="4168346" y="4064000"/>
            <a:ext cx="0" cy="61509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1" name="Rounded Rectangle 20"/>
          <p:cNvSpPr/>
          <p:nvPr/>
        </p:nvSpPr>
        <p:spPr>
          <a:xfrm>
            <a:off x="2899719" y="6071285"/>
            <a:ext cx="2537254" cy="2965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Bind to UI Control</a:t>
            </a:r>
            <a:endParaRPr lang="en-US" dirty="0"/>
          </a:p>
        </p:txBody>
      </p:sp>
      <p:cxnSp>
        <p:nvCxnSpPr>
          <p:cNvPr id="23" name="Straight Arrow Connector 22"/>
          <p:cNvCxnSpPr>
            <a:stCxn id="18" idx="2"/>
            <a:endCxn id="21" idx="0"/>
          </p:cNvCxnSpPr>
          <p:nvPr/>
        </p:nvCxnSpPr>
        <p:spPr>
          <a:xfrm>
            <a:off x="4168346" y="5283200"/>
            <a:ext cx="0" cy="78808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26" name="TextBox 25"/>
          <p:cNvSpPr txBox="1"/>
          <p:nvPr/>
        </p:nvSpPr>
        <p:spPr>
          <a:xfrm>
            <a:off x="2743200" y="1789667"/>
            <a:ext cx="2932671" cy="369332"/>
          </a:xfrm>
          <a:prstGeom prst="rect">
            <a:avLst/>
          </a:prstGeom>
          <a:ln>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smtClean="0"/>
              <a:t>Client App</a:t>
            </a:r>
            <a:endParaRPr lang="en-US" dirty="0"/>
          </a:p>
        </p:txBody>
      </p:sp>
      <p:sp>
        <p:nvSpPr>
          <p:cNvPr id="27" name="TextBox 26"/>
          <p:cNvSpPr txBox="1"/>
          <p:nvPr/>
        </p:nvSpPr>
        <p:spPr>
          <a:xfrm>
            <a:off x="7455245" y="1789667"/>
            <a:ext cx="3295135" cy="369332"/>
          </a:xfrm>
          <a:prstGeom prst="rect">
            <a:avLst/>
          </a:prstGeom>
          <a:ln>
            <a:solidFill>
              <a:schemeClr val="accent1">
                <a:lumMod val="75000"/>
              </a:schemeClr>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smtClean="0"/>
              <a:t>Web Service API</a:t>
            </a:r>
            <a:endParaRPr lang="en-US" dirty="0"/>
          </a:p>
        </p:txBody>
      </p:sp>
      <p:sp>
        <p:nvSpPr>
          <p:cNvPr id="28" name="TextBox 27"/>
          <p:cNvSpPr txBox="1"/>
          <p:nvPr/>
        </p:nvSpPr>
        <p:spPr>
          <a:xfrm>
            <a:off x="1379839" y="2294923"/>
            <a:ext cx="1248032" cy="369332"/>
          </a:xfrm>
          <a:prstGeom prst="rect">
            <a:avLst/>
          </a:prstGeom>
          <a:noFill/>
        </p:spPr>
        <p:txBody>
          <a:bodyPr wrap="square" rtlCol="0">
            <a:spAutoFit/>
          </a:bodyPr>
          <a:lstStyle/>
          <a:p>
            <a:pPr algn="r"/>
            <a:r>
              <a:rPr lang="en-US" dirty="0" smtClean="0"/>
              <a:t>1. Call</a:t>
            </a:r>
            <a:endParaRPr lang="en-US" dirty="0"/>
          </a:p>
        </p:txBody>
      </p:sp>
      <p:sp>
        <p:nvSpPr>
          <p:cNvPr id="29" name="TextBox 28"/>
          <p:cNvSpPr txBox="1"/>
          <p:nvPr/>
        </p:nvSpPr>
        <p:spPr>
          <a:xfrm>
            <a:off x="838200" y="3547074"/>
            <a:ext cx="1826741" cy="646331"/>
          </a:xfrm>
          <a:prstGeom prst="rect">
            <a:avLst/>
          </a:prstGeom>
          <a:noFill/>
        </p:spPr>
        <p:txBody>
          <a:bodyPr wrap="square" rtlCol="0">
            <a:spAutoFit/>
          </a:bodyPr>
          <a:lstStyle/>
          <a:p>
            <a:pPr algn="r"/>
            <a:r>
              <a:rPr lang="en-US" dirty="0" smtClean="0"/>
              <a:t>2. </a:t>
            </a:r>
            <a:r>
              <a:rPr lang="en-US" dirty="0" err="1" smtClean="0"/>
              <a:t>Async</a:t>
            </a:r>
            <a:r>
              <a:rPr lang="en-US" dirty="0" smtClean="0"/>
              <a:t> Callback</a:t>
            </a:r>
            <a:endParaRPr lang="en-US" dirty="0"/>
          </a:p>
        </p:txBody>
      </p:sp>
      <p:sp>
        <p:nvSpPr>
          <p:cNvPr id="30" name="TextBox 29"/>
          <p:cNvSpPr txBox="1"/>
          <p:nvPr/>
        </p:nvSpPr>
        <p:spPr>
          <a:xfrm>
            <a:off x="1379839" y="4790987"/>
            <a:ext cx="1248032" cy="369332"/>
          </a:xfrm>
          <a:prstGeom prst="rect">
            <a:avLst/>
          </a:prstGeom>
          <a:noFill/>
        </p:spPr>
        <p:txBody>
          <a:bodyPr wrap="square" rtlCol="0">
            <a:spAutoFit/>
          </a:bodyPr>
          <a:lstStyle/>
          <a:p>
            <a:pPr algn="r"/>
            <a:r>
              <a:rPr lang="en-US" dirty="0"/>
              <a:t>3</a:t>
            </a:r>
            <a:r>
              <a:rPr lang="en-US" dirty="0" smtClean="0"/>
              <a:t>. Copy</a:t>
            </a:r>
            <a:endParaRPr lang="en-US" dirty="0"/>
          </a:p>
        </p:txBody>
      </p:sp>
      <p:sp>
        <p:nvSpPr>
          <p:cNvPr id="31" name="TextBox 30"/>
          <p:cNvSpPr txBox="1"/>
          <p:nvPr/>
        </p:nvSpPr>
        <p:spPr>
          <a:xfrm>
            <a:off x="1416909" y="6034900"/>
            <a:ext cx="1248032" cy="369332"/>
          </a:xfrm>
          <a:prstGeom prst="rect">
            <a:avLst/>
          </a:prstGeom>
          <a:noFill/>
        </p:spPr>
        <p:txBody>
          <a:bodyPr wrap="square" rtlCol="0">
            <a:spAutoFit/>
          </a:bodyPr>
          <a:lstStyle/>
          <a:p>
            <a:pPr algn="r"/>
            <a:r>
              <a:rPr lang="en-US" dirty="0"/>
              <a:t>4</a:t>
            </a:r>
            <a:r>
              <a:rPr lang="en-US" dirty="0" smtClean="0"/>
              <a:t>. Display</a:t>
            </a:r>
            <a:endParaRPr lang="en-US" dirty="0"/>
          </a:p>
        </p:txBody>
      </p:sp>
      <p:sp>
        <p:nvSpPr>
          <p:cNvPr id="32" name="Title 31"/>
          <p:cNvSpPr>
            <a:spLocks noGrp="1"/>
          </p:cNvSpPr>
          <p:nvPr>
            <p:ph type="title"/>
          </p:nvPr>
        </p:nvSpPr>
        <p:spPr>
          <a:xfrm>
            <a:off x="483974" y="24370"/>
            <a:ext cx="9905998" cy="1905000"/>
          </a:xfrm>
        </p:spPr>
        <p:txBody>
          <a:bodyPr>
            <a:normAutofit/>
          </a:bodyPr>
          <a:lstStyle/>
          <a:p>
            <a:r>
              <a:rPr lang="en-US" sz="3600" dirty="0" smtClean="0"/>
              <a:t>APIMASH Starter Kit Sequence Diagram</a:t>
            </a:r>
            <a:endParaRPr lang="en-US" sz="3600" dirty="0"/>
          </a:p>
        </p:txBody>
      </p:sp>
    </p:spTree>
    <p:extLst>
      <p:ext uri="{BB962C8B-B14F-4D97-AF65-F5344CB8AC3E}">
        <p14:creationId xmlns:p14="http://schemas.microsoft.com/office/powerpoint/2010/main" val="3609957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A Starter Kit in Action</a:t>
            </a:r>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pic>
        <p:nvPicPr>
          <p:cNvPr id="5" name="Picture 4"/>
          <p:cNvPicPr>
            <a:picLocks noChangeAspect="1"/>
          </p:cNvPicPr>
          <p:nvPr/>
        </p:nvPicPr>
        <p:blipFill>
          <a:blip r:embed="rId3"/>
          <a:stretch>
            <a:fillRect/>
          </a:stretch>
        </p:blipFill>
        <p:spPr>
          <a:xfrm>
            <a:off x="8010044" y="5105050"/>
            <a:ext cx="3705225" cy="12954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129459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18456" y="1240972"/>
            <a:ext cx="6382139" cy="34709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nchorCtr="0"/>
          <a:lstStyle/>
          <a:p>
            <a:pPr algn="ctr"/>
            <a:r>
              <a:rPr lang="en-US" dirty="0" smtClean="0"/>
              <a:t>Starter Kit</a:t>
            </a:r>
            <a:endParaRPr lang="en-US" dirty="0"/>
          </a:p>
        </p:txBody>
      </p:sp>
      <p:sp>
        <p:nvSpPr>
          <p:cNvPr id="2" name="Cloud 1"/>
          <p:cNvSpPr/>
          <p:nvPr/>
        </p:nvSpPr>
        <p:spPr>
          <a:xfrm>
            <a:off x="7763064" y="2397966"/>
            <a:ext cx="1931437" cy="1156996"/>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The cloud</a:t>
            </a:r>
            <a:endParaRPr lang="en-US" dirty="0"/>
          </a:p>
        </p:txBody>
      </p:sp>
      <p:sp>
        <p:nvSpPr>
          <p:cNvPr id="3" name="Flowchart: Magnetic Disk 2"/>
          <p:cNvSpPr/>
          <p:nvPr/>
        </p:nvSpPr>
        <p:spPr>
          <a:xfrm>
            <a:off x="10319657" y="2472614"/>
            <a:ext cx="1203649" cy="97971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Some API</a:t>
            </a:r>
            <a:endParaRPr lang="en-US" dirty="0"/>
          </a:p>
        </p:txBody>
      </p:sp>
      <p:sp>
        <p:nvSpPr>
          <p:cNvPr id="4" name="Rounded Rectangle 3"/>
          <p:cNvSpPr/>
          <p:nvPr/>
        </p:nvSpPr>
        <p:spPr>
          <a:xfrm>
            <a:off x="3701142" y="3209731"/>
            <a:ext cx="3082212" cy="1147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APIMASHLib</a:t>
            </a:r>
            <a:endParaRPr lang="en-US" dirty="0"/>
          </a:p>
        </p:txBody>
      </p:sp>
      <p:sp>
        <p:nvSpPr>
          <p:cNvPr id="5" name="Rounded Rectangle 4"/>
          <p:cNvSpPr/>
          <p:nvPr/>
        </p:nvSpPr>
        <p:spPr>
          <a:xfrm>
            <a:off x="3701142" y="1850571"/>
            <a:ext cx="3082212" cy="11119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bg1">
                    <a:lumMod val="50000"/>
                    <a:lumOff val="50000"/>
                  </a:schemeClr>
                </a:solidFill>
              </a:rPr>
              <a:t>APIMASH_[</a:t>
            </a:r>
            <a:r>
              <a:rPr lang="en-US" dirty="0" err="1" smtClean="0">
                <a:solidFill>
                  <a:schemeClr val="bg1">
                    <a:lumMod val="50000"/>
                    <a:lumOff val="50000"/>
                  </a:schemeClr>
                </a:solidFill>
              </a:rPr>
              <a:t>APIName</a:t>
            </a:r>
            <a:r>
              <a:rPr lang="en-US" dirty="0" smtClean="0">
                <a:solidFill>
                  <a:schemeClr val="bg1">
                    <a:lumMod val="50000"/>
                    <a:lumOff val="50000"/>
                  </a:schemeClr>
                </a:solidFill>
              </a:rPr>
              <a:t>]Lib</a:t>
            </a:r>
            <a:endParaRPr lang="en-US" dirty="0">
              <a:solidFill>
                <a:schemeClr val="bg1">
                  <a:lumMod val="50000"/>
                  <a:lumOff val="50000"/>
                </a:schemeClr>
              </a:solidFill>
            </a:endParaRPr>
          </a:p>
        </p:txBody>
      </p:sp>
      <p:sp>
        <p:nvSpPr>
          <p:cNvPr id="6" name="Rounded Rectangle 5"/>
          <p:cNvSpPr/>
          <p:nvPr/>
        </p:nvSpPr>
        <p:spPr>
          <a:xfrm>
            <a:off x="973493" y="1850570"/>
            <a:ext cx="2472612" cy="250682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bg1">
                    <a:lumMod val="50000"/>
                    <a:lumOff val="50000"/>
                  </a:schemeClr>
                </a:solidFill>
              </a:rPr>
              <a:t>Windows 8 App Boilerplate</a:t>
            </a:r>
            <a:endParaRPr lang="en-US" dirty="0">
              <a:solidFill>
                <a:schemeClr val="bg1">
                  <a:lumMod val="50000"/>
                  <a:lumOff val="50000"/>
                </a:schemeClr>
              </a:solidFill>
            </a:endParaRPr>
          </a:p>
        </p:txBody>
      </p:sp>
      <p:sp>
        <p:nvSpPr>
          <p:cNvPr id="7" name="TextBox 6"/>
          <p:cNvSpPr txBox="1"/>
          <p:nvPr/>
        </p:nvSpPr>
        <p:spPr>
          <a:xfrm>
            <a:off x="718456" y="363187"/>
            <a:ext cx="6051657" cy="646331"/>
          </a:xfrm>
          <a:prstGeom prst="rect">
            <a:avLst/>
          </a:prstGeom>
          <a:noFill/>
        </p:spPr>
        <p:txBody>
          <a:bodyPr wrap="none" rtlCol="0">
            <a:spAutoFit/>
          </a:bodyPr>
          <a:lstStyle/>
          <a:p>
            <a:r>
              <a:rPr lang="en-US" sz="3600" cap="all" dirty="0" smtClean="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Starter Kit Architecture</a:t>
            </a:r>
            <a:endParaRPr lang="en-US" sz="36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cxnSp>
        <p:nvCxnSpPr>
          <p:cNvPr id="10" name="Straight Connector 9"/>
          <p:cNvCxnSpPr>
            <a:stCxn id="8" idx="3"/>
            <a:endCxn id="2" idx="2"/>
          </p:cNvCxnSpPr>
          <p:nvPr/>
        </p:nvCxnSpPr>
        <p:spPr>
          <a:xfrm flipV="1">
            <a:off x="7100595" y="2976464"/>
            <a:ext cx="668460" cy="2"/>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 idx="0"/>
            <a:endCxn id="3" idx="2"/>
          </p:cNvCxnSpPr>
          <p:nvPr/>
        </p:nvCxnSpPr>
        <p:spPr>
          <a:xfrm flipV="1">
            <a:off x="9692891" y="2962471"/>
            <a:ext cx="626766" cy="1399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49830" y="5267909"/>
            <a:ext cx="3850433"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600" dirty="0" smtClean="0"/>
              <a:t>Provides a minimal starting point for binding data to controls and Windows 8 features</a:t>
            </a:r>
          </a:p>
        </p:txBody>
      </p:sp>
      <p:sp>
        <p:nvSpPr>
          <p:cNvPr id="16" name="TextBox 15"/>
          <p:cNvSpPr txBox="1"/>
          <p:nvPr/>
        </p:nvSpPr>
        <p:spPr>
          <a:xfrm>
            <a:off x="7680016" y="383177"/>
            <a:ext cx="4231897"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600" dirty="0" smtClean="0"/>
              <a:t>Class library that provides the models for mapping from the API and for mapping from that model to a </a:t>
            </a:r>
            <a:r>
              <a:rPr lang="en-US" sz="1600" dirty="0" err="1" smtClean="0"/>
              <a:t>bindable</a:t>
            </a:r>
            <a:r>
              <a:rPr lang="en-US" sz="1600" dirty="0" smtClean="0"/>
              <a:t> model</a:t>
            </a:r>
          </a:p>
        </p:txBody>
      </p:sp>
      <p:sp>
        <p:nvSpPr>
          <p:cNvPr id="18" name="TextBox 17"/>
          <p:cNvSpPr txBox="1"/>
          <p:nvPr/>
        </p:nvSpPr>
        <p:spPr>
          <a:xfrm>
            <a:off x="6337251" y="5267910"/>
            <a:ext cx="3902382"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600" dirty="0" smtClean="0"/>
              <a:t>Library of reusable code for invoking APIs, authentication, and mapping to models</a:t>
            </a:r>
          </a:p>
        </p:txBody>
      </p:sp>
      <p:sp>
        <p:nvSpPr>
          <p:cNvPr id="9" name="TextBox 8"/>
          <p:cNvSpPr txBox="1"/>
          <p:nvPr/>
        </p:nvSpPr>
        <p:spPr>
          <a:xfrm>
            <a:off x="718456" y="1665904"/>
            <a:ext cx="356188" cy="369332"/>
          </a:xfrm>
          <a:prstGeom prst="rect">
            <a:avLst/>
          </a:prstGeom>
          <a:noFill/>
        </p:spPr>
        <p:txBody>
          <a:bodyPr wrap="none" rtlCol="0">
            <a:spAutoFit/>
          </a:bodyPr>
          <a:lstStyle/>
          <a:p>
            <a:r>
              <a:rPr lang="en-US" dirty="0" smtClean="0"/>
              <a:t>A</a:t>
            </a:r>
            <a:endParaRPr lang="en-US" dirty="0"/>
          </a:p>
        </p:txBody>
      </p:sp>
      <p:sp>
        <p:nvSpPr>
          <p:cNvPr id="17" name="TextBox 16"/>
          <p:cNvSpPr txBox="1"/>
          <p:nvPr/>
        </p:nvSpPr>
        <p:spPr>
          <a:xfrm>
            <a:off x="3446105" y="2932220"/>
            <a:ext cx="319318" cy="369332"/>
          </a:xfrm>
          <a:prstGeom prst="rect">
            <a:avLst/>
          </a:prstGeom>
          <a:noFill/>
        </p:spPr>
        <p:txBody>
          <a:bodyPr wrap="none" rtlCol="0">
            <a:spAutoFit/>
          </a:bodyPr>
          <a:lstStyle/>
          <a:p>
            <a:r>
              <a:rPr lang="en-US" dirty="0" smtClean="0"/>
              <a:t>B</a:t>
            </a:r>
            <a:endParaRPr lang="en-US" dirty="0"/>
          </a:p>
        </p:txBody>
      </p:sp>
      <p:sp>
        <p:nvSpPr>
          <p:cNvPr id="19" name="TextBox 18"/>
          <p:cNvSpPr txBox="1"/>
          <p:nvPr/>
        </p:nvSpPr>
        <p:spPr>
          <a:xfrm>
            <a:off x="3413965" y="1708957"/>
            <a:ext cx="372218" cy="369332"/>
          </a:xfrm>
          <a:prstGeom prst="rect">
            <a:avLst/>
          </a:prstGeom>
          <a:noFill/>
        </p:spPr>
        <p:txBody>
          <a:bodyPr wrap="none" rtlCol="0">
            <a:spAutoFit/>
          </a:bodyPr>
          <a:lstStyle/>
          <a:p>
            <a:r>
              <a:rPr lang="en-US" dirty="0" smtClean="0"/>
              <a:t>C</a:t>
            </a:r>
            <a:endParaRPr lang="en-US" dirty="0"/>
          </a:p>
        </p:txBody>
      </p:sp>
      <p:cxnSp>
        <p:nvCxnSpPr>
          <p:cNvPr id="20" name="Straight Arrow Connector 19"/>
          <p:cNvCxnSpPr>
            <a:stCxn id="16" idx="2"/>
            <a:endCxn id="5" idx="3"/>
          </p:cNvCxnSpPr>
          <p:nvPr/>
        </p:nvCxnSpPr>
        <p:spPr>
          <a:xfrm flipH="1">
            <a:off x="6783354" y="1214174"/>
            <a:ext cx="3012611" cy="119234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4" name="Right Arrow 13"/>
          <p:cNvSpPr/>
          <p:nvPr/>
        </p:nvSpPr>
        <p:spPr>
          <a:xfrm>
            <a:off x="5025081" y="6166503"/>
            <a:ext cx="45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18" idx="0"/>
          </p:cNvCxnSpPr>
          <p:nvPr/>
        </p:nvCxnSpPr>
        <p:spPr>
          <a:xfrm flipH="1" flipV="1">
            <a:off x="6775117" y="3788229"/>
            <a:ext cx="1513325" cy="147968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7" name="Straight Arrow Connector 26"/>
          <p:cNvCxnSpPr>
            <a:stCxn id="15" idx="0"/>
          </p:cNvCxnSpPr>
          <p:nvPr/>
        </p:nvCxnSpPr>
        <p:spPr>
          <a:xfrm flipH="1" flipV="1">
            <a:off x="2209800" y="4357396"/>
            <a:ext cx="665247" cy="91051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475360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7888" y="164757"/>
            <a:ext cx="9905998" cy="1905000"/>
          </a:xfrm>
        </p:spPr>
        <p:txBody>
          <a:bodyPr>
            <a:normAutofit/>
          </a:bodyPr>
          <a:lstStyle/>
          <a:p>
            <a:r>
              <a:rPr lang="en-US" sz="4400" dirty="0" smtClean="0"/>
              <a:t>Why APIMASH?</a:t>
            </a:r>
            <a:endParaRPr lang="en-US" sz="4400" dirty="0"/>
          </a:p>
        </p:txBody>
      </p:sp>
      <p:sp>
        <p:nvSpPr>
          <p:cNvPr id="3" name="Text Placeholder 2"/>
          <p:cNvSpPr txBox="1">
            <a:spLocks/>
          </p:cNvSpPr>
          <p:nvPr/>
        </p:nvSpPr>
        <p:spPr>
          <a:xfrm>
            <a:off x="1525391" y="1808215"/>
            <a:ext cx="9538495" cy="410655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There’s data out there!</a:t>
            </a:r>
          </a:p>
          <a:p>
            <a:r>
              <a:rPr lang="en-US" sz="2800" dirty="0" smtClean="0">
                <a:solidFill>
                  <a:schemeClr val="tx1">
                    <a:alpha val="99000"/>
                  </a:schemeClr>
                </a:solidFill>
              </a:rPr>
              <a:t>Free data &amp; services from APIs</a:t>
            </a:r>
          </a:p>
          <a:p>
            <a:r>
              <a:rPr lang="en-US" sz="2800" dirty="0" smtClean="0">
                <a:solidFill>
                  <a:schemeClr val="tx1">
                    <a:alpha val="99000"/>
                  </a:schemeClr>
                </a:solidFill>
              </a:rPr>
              <a:t>Starter Kits will make things easier</a:t>
            </a:r>
          </a:p>
          <a:p>
            <a:r>
              <a:rPr lang="en-US" sz="2800" dirty="0" smtClean="0">
                <a:solidFill>
                  <a:schemeClr val="tx1">
                    <a:alpha val="99000"/>
                  </a:schemeClr>
                </a:solidFill>
              </a:rPr>
              <a:t>We’ll help you along the way and…</a:t>
            </a:r>
            <a:br>
              <a:rPr lang="en-US" sz="2800" dirty="0" smtClean="0">
                <a:solidFill>
                  <a:schemeClr val="tx1">
                    <a:alpha val="99000"/>
                  </a:schemeClr>
                </a:solidFill>
              </a:rPr>
            </a:br>
            <a:endParaRPr lang="en-US" sz="2800" dirty="0" smtClean="0">
              <a:solidFill>
                <a:schemeClr val="tx1">
                  <a:alpha val="99000"/>
                </a:schemeClr>
              </a:solidFill>
            </a:endParaRPr>
          </a:p>
          <a:p>
            <a:r>
              <a:rPr lang="en-US" sz="2800" b="1" dirty="0" smtClean="0">
                <a:solidFill>
                  <a:schemeClr val="tx1">
                    <a:alpha val="99000"/>
                  </a:schemeClr>
                </a:solidFill>
              </a:rPr>
              <a:t>You’ll be Windows </a:t>
            </a:r>
            <a:r>
              <a:rPr lang="en-US" sz="2800" b="1" dirty="0">
                <a:solidFill>
                  <a:schemeClr val="tx1">
                    <a:alpha val="99000"/>
                  </a:schemeClr>
                </a:solidFill>
              </a:rPr>
              <a:t>Store </a:t>
            </a:r>
            <a:r>
              <a:rPr lang="en-US" sz="2800" b="1" dirty="0" smtClean="0">
                <a:solidFill>
                  <a:schemeClr val="tx1">
                    <a:alpha val="99000"/>
                  </a:schemeClr>
                </a:solidFill>
              </a:rPr>
              <a:t>app publisher!</a:t>
            </a:r>
            <a:endParaRPr lang="en-US" sz="2800" b="1" dirty="0">
              <a:solidFill>
                <a:schemeClr val="tx1">
                  <a:alpha val="99000"/>
                </a:schemeClr>
              </a:solidFill>
            </a:endParaRPr>
          </a:p>
        </p:txBody>
      </p:sp>
    </p:spTree>
    <p:extLst>
      <p:ext uri="{BB962C8B-B14F-4D97-AF65-F5344CB8AC3E}">
        <p14:creationId xmlns:p14="http://schemas.microsoft.com/office/powerpoint/2010/main" val="245663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Starter Kit, Behind the Scenes</a:t>
            </a:r>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pic>
        <p:nvPicPr>
          <p:cNvPr id="5" name="Picture 4"/>
          <p:cNvPicPr>
            <a:picLocks noChangeAspect="1"/>
          </p:cNvPicPr>
          <p:nvPr/>
        </p:nvPicPr>
        <p:blipFill>
          <a:blip r:embed="rId3"/>
          <a:stretch>
            <a:fillRect/>
          </a:stretch>
        </p:blipFill>
        <p:spPr>
          <a:xfrm>
            <a:off x="8010044" y="5105050"/>
            <a:ext cx="3705225" cy="12954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212021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282" y="1392195"/>
            <a:ext cx="10237787" cy="1714543"/>
          </a:xfrm>
        </p:spPr>
        <p:txBody>
          <a:bodyPr>
            <a:normAutofit/>
          </a:bodyPr>
          <a:lstStyle/>
          <a:p>
            <a:r>
              <a:rPr lang="en-US" dirty="0" smtClean="0"/>
              <a:t>APIMASH</a:t>
            </a:r>
            <a:r>
              <a:rPr lang="en-US" dirty="0"/>
              <a:t/>
            </a:r>
            <a:br>
              <a:rPr lang="en-US" dirty="0"/>
            </a:br>
            <a:r>
              <a:rPr lang="en-US" sz="3600" dirty="0" smtClean="0"/>
              <a:t>Session 2 – Your Windows Store App</a:t>
            </a:r>
            <a:endParaRPr lang="en-US" sz="3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166" y="6298599"/>
            <a:ext cx="1524000" cy="323850"/>
          </a:xfrm>
          <a:prstGeom prst="rect">
            <a:avLst/>
          </a:prstGeom>
        </p:spPr>
      </p:pic>
    </p:spTree>
    <p:extLst>
      <p:ext uri="{BB962C8B-B14F-4D97-AF65-F5344CB8AC3E}">
        <p14:creationId xmlns:p14="http://schemas.microsoft.com/office/powerpoint/2010/main" val="3093052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67271" y="148282"/>
            <a:ext cx="9905998" cy="1905000"/>
          </a:xfrm>
        </p:spPr>
        <p:txBody>
          <a:bodyPr>
            <a:normAutofit/>
          </a:bodyPr>
          <a:lstStyle/>
          <a:p>
            <a:r>
              <a:rPr lang="en-US" sz="4000" dirty="0" smtClean="0"/>
              <a:t>Agenda</a:t>
            </a:r>
            <a:endParaRPr lang="en-US" sz="4000" dirty="0"/>
          </a:p>
        </p:txBody>
      </p:sp>
      <p:sp>
        <p:nvSpPr>
          <p:cNvPr id="17" name="Text Placeholder 2"/>
          <p:cNvSpPr txBox="1">
            <a:spLocks/>
          </p:cNvSpPr>
          <p:nvPr/>
        </p:nvSpPr>
        <p:spPr>
          <a:xfrm>
            <a:off x="1632013" y="2113015"/>
            <a:ext cx="9538495" cy="410655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Windows 8 User Experience</a:t>
            </a:r>
          </a:p>
          <a:p>
            <a:r>
              <a:rPr lang="en-US" sz="2800" dirty="0" smtClean="0">
                <a:solidFill>
                  <a:schemeClr val="tx1">
                    <a:alpha val="99000"/>
                  </a:schemeClr>
                </a:solidFill>
              </a:rPr>
              <a:t>Introduction to Common Controls</a:t>
            </a:r>
          </a:p>
          <a:p>
            <a:r>
              <a:rPr lang="en-US" sz="2800" dirty="0" smtClean="0">
                <a:solidFill>
                  <a:schemeClr val="tx1">
                    <a:alpha val="99000"/>
                  </a:schemeClr>
                </a:solidFill>
              </a:rPr>
              <a:t>Presenting Data</a:t>
            </a:r>
          </a:p>
          <a:p>
            <a:r>
              <a:rPr lang="en-US" sz="2800" dirty="0" smtClean="0">
                <a:solidFill>
                  <a:schemeClr val="tx1">
                    <a:alpha val="99000"/>
                  </a:schemeClr>
                </a:solidFill>
              </a:rPr>
              <a:t>Understanding Data Binding</a:t>
            </a:r>
          </a:p>
        </p:txBody>
      </p:sp>
    </p:spTree>
    <p:extLst>
      <p:ext uri="{BB962C8B-B14F-4D97-AF65-F5344CB8AC3E}">
        <p14:creationId xmlns:p14="http://schemas.microsoft.com/office/powerpoint/2010/main" val="942275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971952"/>
            <a:ext cx="11149013" cy="914096"/>
          </a:xfrm>
        </p:spPr>
        <p:txBody>
          <a:bodyPr>
            <a:normAutofit fontScale="90000"/>
          </a:bodyPr>
          <a:lstStyle/>
          <a:p>
            <a:r>
              <a:rPr lang="en-US" dirty="0" smtClean="0"/>
              <a:t>User Experience</a:t>
            </a:r>
            <a:endParaRPr lang="en-US" dirty="0"/>
          </a:p>
        </p:txBody>
      </p:sp>
      <p:pic>
        <p:nvPicPr>
          <p:cNvPr id="3" name="Picture 2"/>
          <p:cNvPicPr>
            <a:picLocks noChangeAspect="1"/>
          </p:cNvPicPr>
          <p:nvPr/>
        </p:nvPicPr>
        <p:blipFill>
          <a:blip r:embed="rId3"/>
          <a:stretch>
            <a:fillRect/>
          </a:stretch>
        </p:blipFill>
        <p:spPr>
          <a:xfrm>
            <a:off x="8110712" y="5230884"/>
            <a:ext cx="3705225" cy="12954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847164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1"/>
            <a:ext cx="11149013" cy="747897"/>
          </a:xfrm>
        </p:spPr>
        <p:txBody>
          <a:bodyPr/>
          <a:lstStyle/>
          <a:p>
            <a:r>
              <a:rPr lang="en-US" dirty="0" smtClean="0"/>
              <a:t>Traits of a great Windows Store App</a:t>
            </a:r>
            <a:endParaRPr lang="en-US" dirty="0"/>
          </a:p>
        </p:txBody>
      </p:sp>
      <p:sp>
        <p:nvSpPr>
          <p:cNvPr id="58" name="Rectangle 57"/>
          <p:cNvSpPr/>
          <p:nvPr/>
        </p:nvSpPr>
        <p:spPr bwMode="auto">
          <a:xfrm>
            <a:off x="2147908" y="1808260"/>
            <a:ext cx="1882782" cy="188278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000" kern="0" dirty="0">
                <a:solidFill>
                  <a:srgbClr val="FFFFFF">
                    <a:alpha val="99000"/>
                  </a:srgbClr>
                </a:solidFill>
                <a:latin typeface="Segoe UI"/>
                <a:ea typeface="Segoe UI" pitchFamily="34" charset="0"/>
                <a:cs typeface="Segoe UI" pitchFamily="34" charset="0"/>
              </a:rPr>
              <a:t>Leverage Microsoft design</a:t>
            </a:r>
          </a:p>
        </p:txBody>
      </p:sp>
      <p:sp>
        <p:nvSpPr>
          <p:cNvPr id="59" name="Rectangle 58"/>
          <p:cNvSpPr/>
          <p:nvPr/>
        </p:nvSpPr>
        <p:spPr bwMode="auto">
          <a:xfrm>
            <a:off x="4132290" y="1808260"/>
            <a:ext cx="1882782" cy="188278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000" kern="0" dirty="0">
                <a:solidFill>
                  <a:srgbClr val="FFFFFF">
                    <a:alpha val="99000"/>
                  </a:srgbClr>
                </a:solidFill>
                <a:latin typeface="Segoe UI"/>
                <a:ea typeface="Segoe UI" pitchFamily="34" charset="0"/>
                <a:cs typeface="Segoe UI" pitchFamily="34" charset="0"/>
              </a:rPr>
              <a:t>Be Fast and fluid</a:t>
            </a:r>
          </a:p>
        </p:txBody>
      </p:sp>
      <p:sp>
        <p:nvSpPr>
          <p:cNvPr id="60" name="Rectangle 59"/>
          <p:cNvSpPr/>
          <p:nvPr/>
        </p:nvSpPr>
        <p:spPr bwMode="auto">
          <a:xfrm>
            <a:off x="6116672" y="1808260"/>
            <a:ext cx="1882782" cy="188278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000" kern="0" dirty="0">
                <a:solidFill>
                  <a:srgbClr val="FFFFFF">
                    <a:alpha val="99000"/>
                  </a:srgbClr>
                </a:solidFill>
                <a:latin typeface="Segoe UI"/>
                <a:ea typeface="Segoe UI" pitchFamily="34" charset="0"/>
                <a:cs typeface="Segoe UI" pitchFamily="34" charset="0"/>
              </a:rPr>
              <a:t>Snap and scale beautifully</a:t>
            </a:r>
          </a:p>
        </p:txBody>
      </p:sp>
      <p:sp>
        <p:nvSpPr>
          <p:cNvPr id="61" name="Rectangle 60"/>
          <p:cNvSpPr/>
          <p:nvPr/>
        </p:nvSpPr>
        <p:spPr bwMode="auto">
          <a:xfrm>
            <a:off x="8101054" y="1808260"/>
            <a:ext cx="1882782" cy="188278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000" kern="0" dirty="0">
                <a:solidFill>
                  <a:srgbClr val="FFFFFF">
                    <a:alpha val="99000"/>
                  </a:srgbClr>
                </a:solidFill>
                <a:latin typeface="Segoe UI"/>
                <a:ea typeface="Segoe UI" pitchFamily="34" charset="0"/>
                <a:cs typeface="Segoe UI" pitchFamily="34" charset="0"/>
              </a:rPr>
              <a:t>Use the right contracts</a:t>
            </a:r>
          </a:p>
        </p:txBody>
      </p:sp>
      <p:sp>
        <p:nvSpPr>
          <p:cNvPr id="62" name="Rectangle 61"/>
          <p:cNvSpPr/>
          <p:nvPr/>
        </p:nvSpPr>
        <p:spPr bwMode="auto">
          <a:xfrm>
            <a:off x="2147908" y="3790049"/>
            <a:ext cx="1882782" cy="188278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000" kern="0" dirty="0">
                <a:solidFill>
                  <a:srgbClr val="FFFFFF">
                    <a:alpha val="99000"/>
                  </a:srgbClr>
                </a:solidFill>
                <a:latin typeface="Segoe UI"/>
                <a:ea typeface="Segoe UI" pitchFamily="34" charset="0"/>
                <a:cs typeface="Segoe UI" pitchFamily="34" charset="0"/>
              </a:rPr>
              <a:t>Invest in a great Tile</a:t>
            </a:r>
          </a:p>
        </p:txBody>
      </p:sp>
      <p:sp>
        <p:nvSpPr>
          <p:cNvPr id="63" name="Rectangle 62"/>
          <p:cNvSpPr/>
          <p:nvPr/>
        </p:nvSpPr>
        <p:spPr bwMode="auto">
          <a:xfrm>
            <a:off x="4132290" y="3790049"/>
            <a:ext cx="1882782" cy="188278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000" kern="0" dirty="0">
                <a:solidFill>
                  <a:srgbClr val="FFFFFF">
                    <a:alpha val="99000"/>
                  </a:srgbClr>
                </a:solidFill>
                <a:latin typeface="Segoe UI"/>
                <a:ea typeface="Segoe UI" pitchFamily="34" charset="0"/>
                <a:cs typeface="Segoe UI" pitchFamily="34" charset="0"/>
              </a:rPr>
              <a:t>Feel connected and alive</a:t>
            </a:r>
          </a:p>
        </p:txBody>
      </p:sp>
      <p:sp>
        <p:nvSpPr>
          <p:cNvPr id="64" name="Rectangle 63"/>
          <p:cNvSpPr/>
          <p:nvPr/>
        </p:nvSpPr>
        <p:spPr bwMode="auto">
          <a:xfrm>
            <a:off x="6116672" y="3790049"/>
            <a:ext cx="1882782" cy="188278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000" kern="0" dirty="0">
                <a:solidFill>
                  <a:srgbClr val="FFFFFF">
                    <a:alpha val="99000"/>
                  </a:srgbClr>
                </a:solidFill>
                <a:latin typeface="Segoe UI"/>
                <a:ea typeface="Segoe UI" pitchFamily="34" charset="0"/>
                <a:cs typeface="Segoe UI" pitchFamily="34" charset="0"/>
              </a:rPr>
              <a:t>Roam to the cloud</a:t>
            </a:r>
          </a:p>
        </p:txBody>
      </p:sp>
      <p:sp>
        <p:nvSpPr>
          <p:cNvPr id="65" name="Rectangle 64"/>
          <p:cNvSpPr/>
          <p:nvPr/>
        </p:nvSpPr>
        <p:spPr bwMode="auto">
          <a:xfrm>
            <a:off x="8101054" y="3790049"/>
            <a:ext cx="1882782" cy="188278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000" kern="0" dirty="0">
                <a:solidFill>
                  <a:srgbClr val="FFFFFF">
                    <a:alpha val="99000"/>
                  </a:srgbClr>
                </a:solidFill>
                <a:latin typeface="Segoe UI"/>
                <a:ea typeface="Segoe UI" pitchFamily="34" charset="0"/>
                <a:cs typeface="Segoe UI" pitchFamily="34" charset="0"/>
              </a:rPr>
              <a:t>Embrace Microsoft design principles</a:t>
            </a:r>
          </a:p>
        </p:txBody>
      </p:sp>
    </p:spTree>
    <p:extLst>
      <p:ext uri="{BB962C8B-B14F-4D97-AF65-F5344CB8AC3E}">
        <p14:creationId xmlns:p14="http://schemas.microsoft.com/office/powerpoint/2010/main" val="367040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Controls</a:t>
            </a:r>
            <a:endParaRPr lang="en-US" dirty="0"/>
          </a:p>
        </p:txBody>
      </p:sp>
      <p:pic>
        <p:nvPicPr>
          <p:cNvPr id="3" name="Picture 2"/>
          <p:cNvPicPr>
            <a:picLocks noChangeAspect="1"/>
          </p:cNvPicPr>
          <p:nvPr/>
        </p:nvPicPr>
        <p:blipFill>
          <a:blip r:embed="rId3"/>
          <a:stretch>
            <a:fillRect/>
          </a:stretch>
        </p:blipFill>
        <p:spPr>
          <a:xfrm>
            <a:off x="8110712" y="5230884"/>
            <a:ext cx="3705225" cy="12954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69938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509456" y="1246910"/>
            <a:ext cx="11282350" cy="523009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solidFill>
              <a:ea typeface="Segoe UI" pitchFamily="34" charset="0"/>
              <a:cs typeface="Segoe UI" pitchFamily="34" charset="0"/>
            </a:endParaRPr>
          </a:p>
        </p:txBody>
      </p:sp>
      <p:sp>
        <p:nvSpPr>
          <p:cNvPr id="5" name="Title 4"/>
          <p:cNvSpPr>
            <a:spLocks noGrp="1"/>
          </p:cNvSpPr>
          <p:nvPr>
            <p:ph type="title"/>
          </p:nvPr>
        </p:nvSpPr>
        <p:spPr>
          <a:xfrm>
            <a:off x="573044" y="58436"/>
            <a:ext cx="9905998" cy="1190778"/>
          </a:xfrm>
        </p:spPr>
        <p:txBody>
          <a:bodyPr/>
          <a:lstStyle/>
          <a:p>
            <a:r>
              <a:rPr lang="en-US" dirty="0" smtClean="0">
                <a:solidFill>
                  <a:schemeClr val="tx1"/>
                </a:solidFill>
              </a:rPr>
              <a:t>Everyday widgets</a:t>
            </a:r>
            <a:endParaRPr lang="en-US" dirty="0">
              <a:solidFill>
                <a:schemeClr val="tx1"/>
              </a:solidFill>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017" y="1809193"/>
            <a:ext cx="919101" cy="435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110" y="6055679"/>
            <a:ext cx="245622" cy="237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0110" y="5072345"/>
            <a:ext cx="554630" cy="55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4391" y="4318785"/>
            <a:ext cx="2297753" cy="190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24643" y="1559869"/>
            <a:ext cx="722955" cy="276999"/>
          </a:xfrm>
          <a:prstGeom prst="rect">
            <a:avLst/>
          </a:prstGeom>
          <a:noFill/>
        </p:spPr>
        <p:txBody>
          <a:bodyPr wrap="none" lIns="0" tIns="0" rIns="0" bIns="0" rtlCol="0">
            <a:spAutoFit/>
          </a:bodyPr>
          <a:lstStyle/>
          <a:p>
            <a:r>
              <a:rPr lang="en-US" dirty="0"/>
              <a:t>Button</a:t>
            </a:r>
          </a:p>
        </p:txBody>
      </p:sp>
      <p:sp>
        <p:nvSpPr>
          <p:cNvPr id="28" name="TextBox 27"/>
          <p:cNvSpPr txBox="1"/>
          <p:nvPr/>
        </p:nvSpPr>
        <p:spPr>
          <a:xfrm>
            <a:off x="1124642" y="2417074"/>
            <a:ext cx="1162178" cy="276999"/>
          </a:xfrm>
          <a:prstGeom prst="rect">
            <a:avLst/>
          </a:prstGeom>
          <a:noFill/>
        </p:spPr>
        <p:txBody>
          <a:bodyPr wrap="none" lIns="0" tIns="0" rIns="0" bIns="0" rtlCol="0">
            <a:spAutoFit/>
          </a:bodyPr>
          <a:lstStyle/>
          <a:p>
            <a:r>
              <a:rPr lang="en-US" dirty="0"/>
              <a:t>Checkbox</a:t>
            </a:r>
          </a:p>
        </p:txBody>
      </p:sp>
      <p:sp>
        <p:nvSpPr>
          <p:cNvPr id="4" name="TextBox 3"/>
          <p:cNvSpPr txBox="1"/>
          <p:nvPr/>
        </p:nvSpPr>
        <p:spPr>
          <a:xfrm>
            <a:off x="1124642" y="3147297"/>
            <a:ext cx="1320874" cy="276999"/>
          </a:xfrm>
          <a:prstGeom prst="rect">
            <a:avLst/>
          </a:prstGeom>
          <a:noFill/>
        </p:spPr>
        <p:txBody>
          <a:bodyPr wrap="none" lIns="0" tIns="0" rIns="0" bIns="0" rtlCol="0">
            <a:spAutoFit/>
          </a:bodyPr>
          <a:lstStyle/>
          <a:p>
            <a:r>
              <a:rPr lang="en-US" dirty="0"/>
              <a:t>Combo Box</a:t>
            </a:r>
          </a:p>
        </p:txBody>
      </p:sp>
      <p:sp>
        <p:nvSpPr>
          <p:cNvPr id="6" name="TextBox 5"/>
          <p:cNvSpPr txBox="1"/>
          <p:nvPr/>
        </p:nvSpPr>
        <p:spPr>
          <a:xfrm>
            <a:off x="1124642" y="5491920"/>
            <a:ext cx="1386598" cy="276999"/>
          </a:xfrm>
          <a:prstGeom prst="rect">
            <a:avLst/>
          </a:prstGeom>
          <a:noFill/>
        </p:spPr>
        <p:txBody>
          <a:bodyPr wrap="none" lIns="0" tIns="0" rIns="0" bIns="0" rtlCol="0">
            <a:spAutoFit/>
          </a:bodyPr>
          <a:lstStyle/>
          <a:p>
            <a:r>
              <a:rPr lang="en-US" dirty="0"/>
              <a:t>Date Picker*</a:t>
            </a:r>
          </a:p>
        </p:txBody>
      </p:sp>
      <p:sp>
        <p:nvSpPr>
          <p:cNvPr id="29" name="TextBox 28"/>
          <p:cNvSpPr txBox="1"/>
          <p:nvPr/>
        </p:nvSpPr>
        <p:spPr>
          <a:xfrm>
            <a:off x="5307673" y="5674800"/>
            <a:ext cx="1439497" cy="276999"/>
          </a:xfrm>
          <a:prstGeom prst="rect">
            <a:avLst/>
          </a:prstGeom>
          <a:noFill/>
        </p:spPr>
        <p:txBody>
          <a:bodyPr wrap="none" lIns="0" tIns="0" rIns="0" bIns="0" rtlCol="0">
            <a:spAutoFit/>
          </a:bodyPr>
          <a:lstStyle/>
          <a:p>
            <a:r>
              <a:rPr lang="en-US" dirty="0"/>
              <a:t>Radio Button</a:t>
            </a:r>
          </a:p>
        </p:txBody>
      </p:sp>
      <p:sp>
        <p:nvSpPr>
          <p:cNvPr id="30" name="TextBox 29"/>
          <p:cNvSpPr txBox="1"/>
          <p:nvPr/>
        </p:nvSpPr>
        <p:spPr>
          <a:xfrm>
            <a:off x="5307672" y="1559869"/>
            <a:ext cx="1006686" cy="276999"/>
          </a:xfrm>
          <a:prstGeom prst="rect">
            <a:avLst/>
          </a:prstGeom>
          <a:noFill/>
        </p:spPr>
        <p:txBody>
          <a:bodyPr wrap="none" lIns="0" tIns="0" rIns="0" bIns="0" rtlCol="0">
            <a:spAutoFit/>
          </a:bodyPr>
          <a:lstStyle/>
          <a:p>
            <a:r>
              <a:rPr lang="en-US" dirty="0"/>
              <a:t>Hyperlink</a:t>
            </a:r>
          </a:p>
        </p:txBody>
      </p:sp>
      <p:sp>
        <p:nvSpPr>
          <p:cNvPr id="32" name="TextBox 31"/>
          <p:cNvSpPr txBox="1"/>
          <p:nvPr/>
        </p:nvSpPr>
        <p:spPr>
          <a:xfrm>
            <a:off x="5307673" y="2166322"/>
            <a:ext cx="716543" cy="276999"/>
          </a:xfrm>
          <a:prstGeom prst="rect">
            <a:avLst/>
          </a:prstGeom>
          <a:noFill/>
        </p:spPr>
        <p:txBody>
          <a:bodyPr wrap="none" lIns="0" tIns="0" rIns="0" bIns="0" rtlCol="0">
            <a:spAutoFit/>
          </a:bodyPr>
          <a:lstStyle/>
          <a:p>
            <a:r>
              <a:rPr lang="en-US" dirty="0" err="1"/>
              <a:t>ListBox</a:t>
            </a:r>
            <a:endParaRPr lang="en-US" dirty="0"/>
          </a:p>
        </p:txBody>
      </p:sp>
      <p:sp>
        <p:nvSpPr>
          <p:cNvPr id="33" name="TextBox 32"/>
          <p:cNvSpPr txBox="1"/>
          <p:nvPr/>
        </p:nvSpPr>
        <p:spPr>
          <a:xfrm>
            <a:off x="8621265" y="1559869"/>
            <a:ext cx="905697" cy="276999"/>
          </a:xfrm>
          <a:prstGeom prst="rect">
            <a:avLst/>
          </a:prstGeom>
          <a:noFill/>
        </p:spPr>
        <p:txBody>
          <a:bodyPr wrap="none" lIns="0" tIns="0" rIns="0" bIns="0" rtlCol="0">
            <a:spAutoFit/>
          </a:bodyPr>
          <a:lstStyle/>
          <a:p>
            <a:r>
              <a:rPr lang="en-US" dirty="0"/>
              <a:t>Ratings*</a:t>
            </a:r>
          </a:p>
        </p:txBody>
      </p:sp>
      <p:sp>
        <p:nvSpPr>
          <p:cNvPr id="34" name="TextBox 33"/>
          <p:cNvSpPr txBox="1"/>
          <p:nvPr/>
        </p:nvSpPr>
        <p:spPr>
          <a:xfrm>
            <a:off x="5307672" y="3871003"/>
            <a:ext cx="1333698" cy="276999"/>
          </a:xfrm>
          <a:prstGeom prst="rect">
            <a:avLst/>
          </a:prstGeom>
          <a:noFill/>
        </p:spPr>
        <p:txBody>
          <a:bodyPr wrap="none" lIns="0" tIns="0" rIns="0" bIns="0" rtlCol="0">
            <a:spAutoFit/>
          </a:bodyPr>
          <a:lstStyle/>
          <a:p>
            <a:r>
              <a:rPr lang="en-US" dirty="0"/>
              <a:t>Progress Bar</a:t>
            </a:r>
          </a:p>
        </p:txBody>
      </p:sp>
      <p:sp>
        <p:nvSpPr>
          <p:cNvPr id="35" name="TextBox 34"/>
          <p:cNvSpPr txBox="1"/>
          <p:nvPr/>
        </p:nvSpPr>
        <p:spPr>
          <a:xfrm>
            <a:off x="5307672" y="4650482"/>
            <a:ext cx="1457130" cy="276999"/>
          </a:xfrm>
          <a:prstGeom prst="rect">
            <a:avLst/>
          </a:prstGeom>
          <a:noFill/>
        </p:spPr>
        <p:txBody>
          <a:bodyPr wrap="none" lIns="0" tIns="0" rIns="0" bIns="0" rtlCol="0">
            <a:spAutoFit/>
          </a:bodyPr>
          <a:lstStyle/>
          <a:p>
            <a:r>
              <a:rPr lang="en-US" dirty="0"/>
              <a:t>Progress Ring</a:t>
            </a:r>
          </a:p>
        </p:txBody>
      </p:sp>
      <p:sp>
        <p:nvSpPr>
          <p:cNvPr id="37" name="TextBox 36"/>
          <p:cNvSpPr txBox="1"/>
          <p:nvPr/>
        </p:nvSpPr>
        <p:spPr>
          <a:xfrm>
            <a:off x="8621264" y="4024425"/>
            <a:ext cx="1340110" cy="276999"/>
          </a:xfrm>
          <a:prstGeom prst="rect">
            <a:avLst/>
          </a:prstGeom>
          <a:noFill/>
        </p:spPr>
        <p:txBody>
          <a:bodyPr wrap="none" lIns="0" tIns="0" rIns="0" bIns="0" rtlCol="0">
            <a:spAutoFit/>
          </a:bodyPr>
          <a:lstStyle/>
          <a:p>
            <a:r>
              <a:rPr lang="en-US" dirty="0"/>
              <a:t>Time Picker*</a:t>
            </a:r>
          </a:p>
        </p:txBody>
      </p:sp>
      <p:sp>
        <p:nvSpPr>
          <p:cNvPr id="38" name="TextBox 37"/>
          <p:cNvSpPr txBox="1"/>
          <p:nvPr/>
        </p:nvSpPr>
        <p:spPr>
          <a:xfrm>
            <a:off x="8621264" y="5487278"/>
            <a:ext cx="1543692" cy="276999"/>
          </a:xfrm>
          <a:prstGeom prst="rect">
            <a:avLst/>
          </a:prstGeom>
          <a:noFill/>
        </p:spPr>
        <p:txBody>
          <a:bodyPr wrap="none" lIns="0" tIns="0" rIns="0" bIns="0" rtlCol="0">
            <a:spAutoFit/>
          </a:bodyPr>
          <a:lstStyle/>
          <a:p>
            <a:r>
              <a:rPr lang="en-US" dirty="0"/>
              <a:t>Toggle Switch</a:t>
            </a:r>
          </a:p>
        </p:txBody>
      </p:sp>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3234" y="1844848"/>
            <a:ext cx="1030027" cy="364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8363" y="1896349"/>
            <a:ext cx="1505424" cy="261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9507" y="1852771"/>
            <a:ext cx="467474" cy="34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9508" y="5798803"/>
            <a:ext cx="2693917" cy="40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7"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9508" y="3511767"/>
            <a:ext cx="1426191" cy="443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8" name="Picture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18364" y="4369141"/>
            <a:ext cx="2384909" cy="41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1" name="Picture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5740" y="2171742"/>
            <a:ext cx="1061720" cy="1592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2"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40111" y="1852164"/>
            <a:ext cx="1632197" cy="190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8621265" y="2797835"/>
            <a:ext cx="586699" cy="276999"/>
          </a:xfrm>
          <a:prstGeom prst="rect">
            <a:avLst/>
          </a:prstGeom>
          <a:noFill/>
        </p:spPr>
        <p:txBody>
          <a:bodyPr wrap="none" lIns="0" tIns="0" rIns="0" bIns="0" rtlCol="0">
            <a:spAutoFit/>
          </a:bodyPr>
          <a:lstStyle/>
          <a:p>
            <a:r>
              <a:rPr lang="en-US" dirty="0"/>
              <a:t>Slider</a:t>
            </a:r>
          </a:p>
        </p:txBody>
      </p:sp>
      <p:pic>
        <p:nvPicPr>
          <p:cNvPr id="1026"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66667" y="2724514"/>
            <a:ext cx="182236" cy="182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52099" y="2724513"/>
            <a:ext cx="182236" cy="182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40782" y="6068169"/>
            <a:ext cx="182236" cy="182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341372" y="5994602"/>
            <a:ext cx="1030027" cy="16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79323" y="6002010"/>
            <a:ext cx="1022104" cy="166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 name="Group 38"/>
          <p:cNvGrpSpPr/>
          <p:nvPr/>
        </p:nvGrpSpPr>
        <p:grpSpPr>
          <a:xfrm>
            <a:off x="8618363" y="2799654"/>
            <a:ext cx="2399218" cy="531567"/>
            <a:chOff x="8594135" y="3203483"/>
            <a:chExt cx="2181225" cy="483269"/>
          </a:xfrm>
        </p:grpSpPr>
        <p:pic>
          <p:nvPicPr>
            <p:cNvPr id="40"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94135" y="3581977"/>
              <a:ext cx="2181225" cy="10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926991" y="3203483"/>
              <a:ext cx="3619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77551" y="2950134"/>
            <a:ext cx="1014181" cy="2448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649788" y="1675077"/>
            <a:ext cx="0" cy="4410126"/>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048308" y="1675077"/>
            <a:ext cx="0" cy="4410126"/>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1113" y="6427113"/>
            <a:ext cx="4954883" cy="861774"/>
          </a:xfrm>
          <a:prstGeom prst="rect">
            <a:avLst/>
          </a:prstGeom>
          <a:noFill/>
        </p:spPr>
        <p:txBody>
          <a:bodyPr wrap="none" lIns="0" tIns="0" rIns="0" bIns="0" rtlCol="0">
            <a:spAutoFit/>
          </a:bodyPr>
          <a:lstStyle/>
          <a:p>
            <a:r>
              <a:rPr lang="en-US" sz="1400" dirty="0"/>
              <a:t>* Not in XAML built-in controls set, available via 3</a:t>
            </a:r>
            <a:r>
              <a:rPr lang="en-US" sz="1400" baseline="30000" dirty="0"/>
              <a:t>rd</a:t>
            </a:r>
            <a:r>
              <a:rPr lang="en-US" sz="1400" dirty="0"/>
              <a:t> party </a:t>
            </a:r>
            <a:r>
              <a:rPr lang="en-US" sz="2800" dirty="0"/>
              <a:t> </a:t>
            </a:r>
          </a:p>
          <a:p>
            <a:endParaRPr lang="en-US" sz="2800" dirty="0" err="1"/>
          </a:p>
        </p:txBody>
      </p:sp>
    </p:spTree>
    <p:extLst>
      <p:ext uri="{BB962C8B-B14F-4D97-AF65-F5344CB8AC3E}">
        <p14:creationId xmlns:p14="http://schemas.microsoft.com/office/powerpoint/2010/main" val="366193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09456" y="1246910"/>
            <a:ext cx="11282350" cy="5230091"/>
            <a:chOff x="507868" y="1246909"/>
            <a:chExt cx="11282350" cy="5230091"/>
          </a:xfrm>
        </p:grpSpPr>
        <p:sp>
          <p:nvSpPr>
            <p:cNvPr id="42" name="Rectangle 41"/>
            <p:cNvSpPr/>
            <p:nvPr/>
          </p:nvSpPr>
          <p:spPr bwMode="auto">
            <a:xfrm>
              <a:off x="507868" y="1246909"/>
              <a:ext cx="11282350" cy="523009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solidFill>
                <a:ea typeface="Segoe UI" pitchFamily="34" charset="0"/>
                <a:cs typeface="Segoe UI" pitchFamily="34" charset="0"/>
              </a:endParaRPr>
            </a:p>
          </p:txBody>
        </p:sp>
        <p:cxnSp>
          <p:nvCxnSpPr>
            <p:cNvPr id="43" name="Straight Connector 42"/>
            <p:cNvCxnSpPr/>
            <p:nvPr/>
          </p:nvCxnSpPr>
          <p:spPr>
            <a:xfrm>
              <a:off x="4648200" y="1675077"/>
              <a:ext cx="0" cy="4410126"/>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046720" y="1675077"/>
              <a:ext cx="0" cy="4410126"/>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 name="Title 4"/>
          <p:cNvSpPr>
            <a:spLocks noGrp="1"/>
          </p:cNvSpPr>
          <p:nvPr>
            <p:ph type="title"/>
          </p:nvPr>
        </p:nvSpPr>
        <p:spPr>
          <a:xfrm>
            <a:off x="509456" y="89718"/>
            <a:ext cx="9905998" cy="1065309"/>
          </a:xfrm>
        </p:spPr>
        <p:txBody>
          <a:bodyPr/>
          <a:lstStyle/>
          <a:p>
            <a:r>
              <a:rPr lang="en-US" dirty="0" smtClean="0">
                <a:solidFill>
                  <a:schemeClr val="tx1"/>
                </a:solidFill>
              </a:rPr>
              <a:t>Everyday widgets - custom styled</a:t>
            </a:r>
            <a:endParaRPr lang="en-US" dirty="0">
              <a:solidFill>
                <a:schemeClr val="tx1"/>
              </a:solidFill>
            </a:endParaRPr>
          </a:p>
        </p:txBody>
      </p: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264" y="3139816"/>
            <a:ext cx="2657924" cy="50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102" y="3486986"/>
            <a:ext cx="1979538" cy="186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3790" y="1886585"/>
            <a:ext cx="2460849" cy="482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0032" y="4239006"/>
            <a:ext cx="2195464" cy="361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7673" y="5987139"/>
            <a:ext cx="800066" cy="422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7673" y="5046908"/>
            <a:ext cx="635077" cy="58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4643" y="5840272"/>
            <a:ext cx="2742319" cy="345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2200" y="4381032"/>
            <a:ext cx="2616988" cy="42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1052" y="2783983"/>
            <a:ext cx="225176" cy="20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4923" y="2773957"/>
            <a:ext cx="225176" cy="20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3431" y="1886584"/>
            <a:ext cx="1777280" cy="27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1177010" y="1892250"/>
            <a:ext cx="2178905" cy="504490"/>
            <a:chOff x="1175421" y="1778221"/>
            <a:chExt cx="2671398" cy="618519"/>
          </a:xfrm>
        </p:grpSpPr>
        <p:pic>
          <p:nvPicPr>
            <p:cNvPr id="3083"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75421" y="1834726"/>
              <a:ext cx="579023" cy="50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65027" y="1778221"/>
              <a:ext cx="546855" cy="611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99964" y="1785549"/>
              <a:ext cx="546855" cy="611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7" name="Picture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50632" y="2435521"/>
            <a:ext cx="651401" cy="1326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42992" y="5860375"/>
            <a:ext cx="1229933" cy="432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59333" y="5868826"/>
            <a:ext cx="1229933" cy="432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TextBox 44"/>
          <p:cNvSpPr txBox="1"/>
          <p:nvPr/>
        </p:nvSpPr>
        <p:spPr>
          <a:xfrm>
            <a:off x="1124643" y="1559869"/>
            <a:ext cx="722955" cy="276999"/>
          </a:xfrm>
          <a:prstGeom prst="rect">
            <a:avLst/>
          </a:prstGeom>
          <a:noFill/>
        </p:spPr>
        <p:txBody>
          <a:bodyPr wrap="none" lIns="0" tIns="0" rIns="0" bIns="0" rtlCol="0">
            <a:spAutoFit/>
          </a:bodyPr>
          <a:lstStyle/>
          <a:p>
            <a:r>
              <a:rPr lang="en-US" dirty="0"/>
              <a:t>Button</a:t>
            </a:r>
          </a:p>
        </p:txBody>
      </p:sp>
      <p:sp>
        <p:nvSpPr>
          <p:cNvPr id="46" name="TextBox 45"/>
          <p:cNvSpPr txBox="1"/>
          <p:nvPr/>
        </p:nvSpPr>
        <p:spPr>
          <a:xfrm>
            <a:off x="1124642" y="2417074"/>
            <a:ext cx="1162178" cy="276999"/>
          </a:xfrm>
          <a:prstGeom prst="rect">
            <a:avLst/>
          </a:prstGeom>
          <a:noFill/>
        </p:spPr>
        <p:txBody>
          <a:bodyPr wrap="none" lIns="0" tIns="0" rIns="0" bIns="0" rtlCol="0">
            <a:spAutoFit/>
          </a:bodyPr>
          <a:lstStyle/>
          <a:p>
            <a:r>
              <a:rPr lang="en-US" dirty="0"/>
              <a:t>Checkbox</a:t>
            </a:r>
          </a:p>
        </p:txBody>
      </p:sp>
      <p:sp>
        <p:nvSpPr>
          <p:cNvPr id="47" name="TextBox 46"/>
          <p:cNvSpPr txBox="1"/>
          <p:nvPr/>
        </p:nvSpPr>
        <p:spPr>
          <a:xfrm>
            <a:off x="1124642" y="3147297"/>
            <a:ext cx="1320874" cy="276999"/>
          </a:xfrm>
          <a:prstGeom prst="rect">
            <a:avLst/>
          </a:prstGeom>
          <a:noFill/>
        </p:spPr>
        <p:txBody>
          <a:bodyPr wrap="none" lIns="0" tIns="0" rIns="0" bIns="0" rtlCol="0">
            <a:spAutoFit/>
          </a:bodyPr>
          <a:lstStyle/>
          <a:p>
            <a:r>
              <a:rPr lang="en-US" dirty="0"/>
              <a:t>Combo Box</a:t>
            </a:r>
          </a:p>
        </p:txBody>
      </p:sp>
      <p:sp>
        <p:nvSpPr>
          <p:cNvPr id="48" name="TextBox 47"/>
          <p:cNvSpPr txBox="1"/>
          <p:nvPr/>
        </p:nvSpPr>
        <p:spPr>
          <a:xfrm>
            <a:off x="1124642" y="5491920"/>
            <a:ext cx="1288814" cy="276999"/>
          </a:xfrm>
          <a:prstGeom prst="rect">
            <a:avLst/>
          </a:prstGeom>
          <a:noFill/>
        </p:spPr>
        <p:txBody>
          <a:bodyPr wrap="none" lIns="0" tIns="0" rIns="0" bIns="0" rtlCol="0">
            <a:spAutoFit/>
          </a:bodyPr>
          <a:lstStyle/>
          <a:p>
            <a:r>
              <a:rPr lang="en-US" dirty="0"/>
              <a:t>Date Picker</a:t>
            </a:r>
          </a:p>
        </p:txBody>
      </p:sp>
      <p:sp>
        <p:nvSpPr>
          <p:cNvPr id="49" name="TextBox 48"/>
          <p:cNvSpPr txBox="1"/>
          <p:nvPr/>
        </p:nvSpPr>
        <p:spPr>
          <a:xfrm>
            <a:off x="5307673" y="5674800"/>
            <a:ext cx="1439497" cy="276999"/>
          </a:xfrm>
          <a:prstGeom prst="rect">
            <a:avLst/>
          </a:prstGeom>
          <a:noFill/>
        </p:spPr>
        <p:txBody>
          <a:bodyPr wrap="none" lIns="0" tIns="0" rIns="0" bIns="0" rtlCol="0">
            <a:spAutoFit/>
          </a:bodyPr>
          <a:lstStyle/>
          <a:p>
            <a:r>
              <a:rPr lang="en-US" dirty="0"/>
              <a:t>Radio Button</a:t>
            </a:r>
          </a:p>
        </p:txBody>
      </p:sp>
      <p:sp>
        <p:nvSpPr>
          <p:cNvPr id="50" name="TextBox 49"/>
          <p:cNvSpPr txBox="1"/>
          <p:nvPr/>
        </p:nvSpPr>
        <p:spPr>
          <a:xfrm>
            <a:off x="5307672" y="1559869"/>
            <a:ext cx="1006686" cy="276999"/>
          </a:xfrm>
          <a:prstGeom prst="rect">
            <a:avLst/>
          </a:prstGeom>
          <a:noFill/>
        </p:spPr>
        <p:txBody>
          <a:bodyPr wrap="none" lIns="0" tIns="0" rIns="0" bIns="0" rtlCol="0">
            <a:spAutoFit/>
          </a:bodyPr>
          <a:lstStyle/>
          <a:p>
            <a:r>
              <a:rPr lang="en-US" dirty="0"/>
              <a:t>Hyperlink</a:t>
            </a:r>
          </a:p>
        </p:txBody>
      </p:sp>
      <p:sp>
        <p:nvSpPr>
          <p:cNvPr id="51" name="TextBox 50"/>
          <p:cNvSpPr txBox="1"/>
          <p:nvPr/>
        </p:nvSpPr>
        <p:spPr>
          <a:xfrm>
            <a:off x="5307673" y="2166322"/>
            <a:ext cx="716543" cy="276999"/>
          </a:xfrm>
          <a:prstGeom prst="rect">
            <a:avLst/>
          </a:prstGeom>
          <a:noFill/>
        </p:spPr>
        <p:txBody>
          <a:bodyPr wrap="none" lIns="0" tIns="0" rIns="0" bIns="0" rtlCol="0">
            <a:spAutoFit/>
          </a:bodyPr>
          <a:lstStyle/>
          <a:p>
            <a:r>
              <a:rPr lang="en-US" dirty="0" err="1"/>
              <a:t>ListBox</a:t>
            </a:r>
            <a:endParaRPr lang="en-US" dirty="0"/>
          </a:p>
        </p:txBody>
      </p:sp>
      <p:sp>
        <p:nvSpPr>
          <p:cNvPr id="52" name="TextBox 51"/>
          <p:cNvSpPr txBox="1"/>
          <p:nvPr/>
        </p:nvSpPr>
        <p:spPr>
          <a:xfrm>
            <a:off x="8621265" y="1559869"/>
            <a:ext cx="807913" cy="276999"/>
          </a:xfrm>
          <a:prstGeom prst="rect">
            <a:avLst/>
          </a:prstGeom>
          <a:noFill/>
        </p:spPr>
        <p:txBody>
          <a:bodyPr wrap="none" lIns="0" tIns="0" rIns="0" bIns="0" rtlCol="0">
            <a:spAutoFit/>
          </a:bodyPr>
          <a:lstStyle/>
          <a:p>
            <a:r>
              <a:rPr lang="en-US" dirty="0"/>
              <a:t>Ratings</a:t>
            </a:r>
          </a:p>
        </p:txBody>
      </p:sp>
      <p:sp>
        <p:nvSpPr>
          <p:cNvPr id="53" name="TextBox 52"/>
          <p:cNvSpPr txBox="1"/>
          <p:nvPr/>
        </p:nvSpPr>
        <p:spPr>
          <a:xfrm>
            <a:off x="5307672" y="3871003"/>
            <a:ext cx="1333698" cy="276999"/>
          </a:xfrm>
          <a:prstGeom prst="rect">
            <a:avLst/>
          </a:prstGeom>
          <a:noFill/>
        </p:spPr>
        <p:txBody>
          <a:bodyPr wrap="none" lIns="0" tIns="0" rIns="0" bIns="0" rtlCol="0">
            <a:spAutoFit/>
          </a:bodyPr>
          <a:lstStyle/>
          <a:p>
            <a:r>
              <a:rPr lang="en-US" dirty="0"/>
              <a:t>Progress Bar</a:t>
            </a:r>
          </a:p>
        </p:txBody>
      </p:sp>
      <p:sp>
        <p:nvSpPr>
          <p:cNvPr id="54" name="TextBox 53"/>
          <p:cNvSpPr txBox="1"/>
          <p:nvPr/>
        </p:nvSpPr>
        <p:spPr>
          <a:xfrm>
            <a:off x="5307672" y="4650482"/>
            <a:ext cx="1457130" cy="276999"/>
          </a:xfrm>
          <a:prstGeom prst="rect">
            <a:avLst/>
          </a:prstGeom>
          <a:noFill/>
        </p:spPr>
        <p:txBody>
          <a:bodyPr wrap="none" lIns="0" tIns="0" rIns="0" bIns="0" rtlCol="0">
            <a:spAutoFit/>
          </a:bodyPr>
          <a:lstStyle/>
          <a:p>
            <a:r>
              <a:rPr lang="en-US" dirty="0"/>
              <a:t>Progress Ring</a:t>
            </a:r>
          </a:p>
        </p:txBody>
      </p:sp>
      <p:sp>
        <p:nvSpPr>
          <p:cNvPr id="55" name="TextBox 54"/>
          <p:cNvSpPr txBox="1"/>
          <p:nvPr/>
        </p:nvSpPr>
        <p:spPr>
          <a:xfrm>
            <a:off x="8621264" y="4024425"/>
            <a:ext cx="1242328" cy="276999"/>
          </a:xfrm>
          <a:prstGeom prst="rect">
            <a:avLst/>
          </a:prstGeom>
          <a:noFill/>
        </p:spPr>
        <p:txBody>
          <a:bodyPr wrap="none" lIns="0" tIns="0" rIns="0" bIns="0" rtlCol="0">
            <a:spAutoFit/>
          </a:bodyPr>
          <a:lstStyle/>
          <a:p>
            <a:r>
              <a:rPr lang="en-US" dirty="0"/>
              <a:t>Time Picker</a:t>
            </a:r>
          </a:p>
        </p:txBody>
      </p:sp>
      <p:sp>
        <p:nvSpPr>
          <p:cNvPr id="56" name="TextBox 55"/>
          <p:cNvSpPr txBox="1"/>
          <p:nvPr/>
        </p:nvSpPr>
        <p:spPr>
          <a:xfrm>
            <a:off x="8621264" y="5487278"/>
            <a:ext cx="1543692" cy="276999"/>
          </a:xfrm>
          <a:prstGeom prst="rect">
            <a:avLst/>
          </a:prstGeom>
          <a:noFill/>
        </p:spPr>
        <p:txBody>
          <a:bodyPr wrap="none" lIns="0" tIns="0" rIns="0" bIns="0" rtlCol="0">
            <a:spAutoFit/>
          </a:bodyPr>
          <a:lstStyle/>
          <a:p>
            <a:r>
              <a:rPr lang="en-US" dirty="0"/>
              <a:t>Toggle Switch</a:t>
            </a:r>
          </a:p>
        </p:txBody>
      </p:sp>
      <p:sp>
        <p:nvSpPr>
          <p:cNvPr id="57" name="TextBox 56"/>
          <p:cNvSpPr txBox="1"/>
          <p:nvPr/>
        </p:nvSpPr>
        <p:spPr>
          <a:xfrm>
            <a:off x="8621265" y="2797835"/>
            <a:ext cx="586699" cy="276999"/>
          </a:xfrm>
          <a:prstGeom prst="rect">
            <a:avLst/>
          </a:prstGeom>
          <a:noFill/>
        </p:spPr>
        <p:txBody>
          <a:bodyPr wrap="none" lIns="0" tIns="0" rIns="0" bIns="0" rtlCol="0">
            <a:spAutoFit/>
          </a:bodyPr>
          <a:lstStyle/>
          <a:p>
            <a:r>
              <a:rPr lang="en-US" dirty="0"/>
              <a:t>Slider</a:t>
            </a:r>
          </a:p>
        </p:txBody>
      </p:sp>
    </p:spTree>
    <p:extLst>
      <p:ext uri="{BB962C8B-B14F-4D97-AF65-F5344CB8AC3E}">
        <p14:creationId xmlns:p14="http://schemas.microsoft.com/office/powerpoint/2010/main" val="380417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509456" y="1246910"/>
            <a:ext cx="11282350" cy="523009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solidFill>
              <a:ea typeface="Segoe UI" pitchFamily="34" charset="0"/>
              <a:cs typeface="Segoe UI" pitchFamily="34" charset="0"/>
            </a:endParaRPr>
          </a:p>
        </p:txBody>
      </p:sp>
      <p:sp>
        <p:nvSpPr>
          <p:cNvPr id="5" name="Title 4"/>
          <p:cNvSpPr>
            <a:spLocks noGrp="1"/>
          </p:cNvSpPr>
          <p:nvPr>
            <p:ph type="title"/>
          </p:nvPr>
        </p:nvSpPr>
        <p:spPr>
          <a:xfrm>
            <a:off x="509456" y="-16472"/>
            <a:ext cx="9905998" cy="1267690"/>
          </a:xfrm>
        </p:spPr>
        <p:txBody>
          <a:bodyPr/>
          <a:lstStyle/>
          <a:p>
            <a:r>
              <a:rPr lang="en-US" dirty="0" smtClean="0">
                <a:solidFill>
                  <a:schemeClr val="tx1"/>
                </a:solidFill>
              </a:rPr>
              <a:t>Text editing controls</a:t>
            </a:r>
            <a:endParaRPr lang="en-US" dirty="0">
              <a:solidFill>
                <a:schemeClr val="tx1"/>
              </a:solidFill>
            </a:endParaRPr>
          </a:p>
        </p:txBody>
      </p:sp>
      <p:sp>
        <p:nvSpPr>
          <p:cNvPr id="2" name="TextBox 1"/>
          <p:cNvSpPr txBox="1"/>
          <p:nvPr/>
        </p:nvSpPr>
        <p:spPr>
          <a:xfrm>
            <a:off x="664097" y="1568398"/>
            <a:ext cx="2138406" cy="276999"/>
          </a:xfrm>
          <a:prstGeom prst="rect">
            <a:avLst/>
          </a:prstGeom>
          <a:noFill/>
        </p:spPr>
        <p:txBody>
          <a:bodyPr wrap="none" lIns="0" tIns="0" rIns="0" bIns="0" rtlCol="0">
            <a:spAutoFit/>
          </a:bodyPr>
          <a:lstStyle/>
          <a:p>
            <a:r>
              <a:rPr lang="en-US" dirty="0"/>
              <a:t>Single-Line Text Box</a:t>
            </a:r>
          </a:p>
        </p:txBody>
      </p:sp>
      <p:sp>
        <p:nvSpPr>
          <p:cNvPr id="28" name="TextBox 27"/>
          <p:cNvSpPr txBox="1"/>
          <p:nvPr/>
        </p:nvSpPr>
        <p:spPr>
          <a:xfrm>
            <a:off x="7007453" y="1568398"/>
            <a:ext cx="1043555" cy="276999"/>
          </a:xfrm>
          <a:prstGeom prst="rect">
            <a:avLst/>
          </a:prstGeom>
          <a:noFill/>
        </p:spPr>
        <p:txBody>
          <a:bodyPr wrap="none" lIns="0" tIns="0" rIns="0" bIns="0" rtlCol="0">
            <a:spAutoFit/>
          </a:bodyPr>
          <a:lstStyle/>
          <a:p>
            <a:r>
              <a:rPr lang="en-US" dirty="0"/>
              <a:t>Password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97" y="1954464"/>
            <a:ext cx="2667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664097" y="2674493"/>
            <a:ext cx="2006960" cy="276999"/>
          </a:xfrm>
          <a:prstGeom prst="rect">
            <a:avLst/>
          </a:prstGeom>
          <a:noFill/>
        </p:spPr>
        <p:txBody>
          <a:bodyPr wrap="none" lIns="0" tIns="0" rIns="0" bIns="0" rtlCol="0">
            <a:spAutoFit/>
          </a:bodyPr>
          <a:lstStyle/>
          <a:p>
            <a:r>
              <a:rPr lang="en-US" dirty="0"/>
              <a:t>Multi-Line Text Box</a:t>
            </a:r>
          </a:p>
        </p:txBody>
      </p:sp>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7452" y="3183231"/>
            <a:ext cx="35814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7007453" y="2674493"/>
            <a:ext cx="1436291" cy="276999"/>
          </a:xfrm>
          <a:prstGeom prst="rect">
            <a:avLst/>
          </a:prstGeom>
          <a:noFill/>
        </p:spPr>
        <p:txBody>
          <a:bodyPr wrap="none" lIns="0" tIns="0" rIns="0" bIns="0" rtlCol="0">
            <a:spAutoFit/>
          </a:bodyPr>
          <a:lstStyle/>
          <a:p>
            <a:r>
              <a:rPr lang="en-US" dirty="0"/>
              <a:t>Rich Text Box</a:t>
            </a: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7452" y="1990206"/>
            <a:ext cx="2667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098" y="3161779"/>
            <a:ext cx="5281091" cy="2922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509323" y="1728677"/>
            <a:ext cx="1240724" cy="246221"/>
          </a:xfrm>
          <a:prstGeom prst="rect">
            <a:avLst/>
          </a:prstGeom>
          <a:noFill/>
        </p:spPr>
        <p:txBody>
          <a:bodyPr wrap="none" lIns="0" tIns="0" rIns="0" bIns="0" rtlCol="0">
            <a:spAutoFit/>
          </a:bodyPr>
          <a:lstStyle/>
          <a:p>
            <a:r>
              <a:rPr lang="en-US" sz="1600" dirty="0"/>
              <a:t>Clear Button</a:t>
            </a:r>
          </a:p>
        </p:txBody>
      </p:sp>
      <p:cxnSp>
        <p:nvCxnSpPr>
          <p:cNvPr id="6" name="Straight Connector 5"/>
          <p:cNvCxnSpPr/>
          <p:nvPr/>
        </p:nvCxnSpPr>
        <p:spPr>
          <a:xfrm flipV="1">
            <a:off x="3208551" y="1977105"/>
            <a:ext cx="300772" cy="206456"/>
          </a:xfrm>
          <a:prstGeom prst="line">
            <a:avLst/>
          </a:prstGeom>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9931544" y="1759158"/>
            <a:ext cx="1383392" cy="246221"/>
          </a:xfrm>
          <a:prstGeom prst="rect">
            <a:avLst/>
          </a:prstGeom>
          <a:noFill/>
        </p:spPr>
        <p:txBody>
          <a:bodyPr wrap="none" lIns="0" tIns="0" rIns="0" bIns="0" rtlCol="0">
            <a:spAutoFit/>
          </a:bodyPr>
          <a:lstStyle/>
          <a:p>
            <a:r>
              <a:rPr lang="en-US" sz="1600" dirty="0"/>
              <a:t>Reveal Button</a:t>
            </a:r>
          </a:p>
        </p:txBody>
      </p:sp>
      <p:cxnSp>
        <p:nvCxnSpPr>
          <p:cNvPr id="18" name="Straight Connector 17"/>
          <p:cNvCxnSpPr/>
          <p:nvPr/>
        </p:nvCxnSpPr>
        <p:spPr>
          <a:xfrm flipV="1">
            <a:off x="9630772" y="2005378"/>
            <a:ext cx="300772" cy="206456"/>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a:off x="6219508" y="1706896"/>
            <a:ext cx="0" cy="4410126"/>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41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509456" y="1246910"/>
            <a:ext cx="11282350" cy="523009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solidFill>
              <a:ea typeface="Segoe UI" pitchFamily="34" charset="0"/>
              <a:cs typeface="Segoe UI" pitchFamily="34" charset="0"/>
            </a:endParaRPr>
          </a:p>
        </p:txBody>
      </p:sp>
      <p:sp>
        <p:nvSpPr>
          <p:cNvPr id="5" name="Title 4"/>
          <p:cNvSpPr>
            <a:spLocks noGrp="1"/>
          </p:cNvSpPr>
          <p:nvPr>
            <p:ph type="title"/>
          </p:nvPr>
        </p:nvSpPr>
        <p:spPr>
          <a:xfrm>
            <a:off x="509456" y="270587"/>
            <a:ext cx="9905998" cy="907590"/>
          </a:xfrm>
        </p:spPr>
        <p:txBody>
          <a:bodyPr/>
          <a:lstStyle/>
          <a:p>
            <a:r>
              <a:rPr lang="en-US" dirty="0" smtClean="0">
                <a:solidFill>
                  <a:schemeClr val="tx1"/>
                </a:solidFill>
              </a:rPr>
              <a:t>Text editing </a:t>
            </a:r>
            <a:r>
              <a:rPr lang="en-US" dirty="0">
                <a:solidFill>
                  <a:schemeClr val="tx1"/>
                </a:solidFill>
              </a:rPr>
              <a:t>c</a:t>
            </a:r>
            <a:r>
              <a:rPr lang="en-US" dirty="0" smtClean="0">
                <a:solidFill>
                  <a:schemeClr val="tx1"/>
                </a:solidFill>
              </a:rPr>
              <a:t>ontrols </a:t>
            </a:r>
            <a:r>
              <a:rPr lang="en-US" dirty="0">
                <a:solidFill>
                  <a:schemeClr val="tx1"/>
                </a:solidFill>
              </a:rPr>
              <a:t>- b</a:t>
            </a:r>
            <a:r>
              <a:rPr lang="en-US" dirty="0" smtClean="0">
                <a:solidFill>
                  <a:schemeClr val="tx1"/>
                </a:solidFill>
              </a:rPr>
              <a:t>ehaviors</a:t>
            </a:r>
            <a:endParaRPr lang="en-US" dirty="0">
              <a:solidFill>
                <a:schemeClr val="tx1"/>
              </a:solidFill>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42" y="2072371"/>
            <a:ext cx="44481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708" y="1937383"/>
            <a:ext cx="2657475"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342" y="3810420"/>
            <a:ext cx="3743325"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708" y="4107844"/>
            <a:ext cx="265747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664097" y="1568398"/>
            <a:ext cx="4154984" cy="276999"/>
          </a:xfrm>
          <a:prstGeom prst="rect">
            <a:avLst/>
          </a:prstGeom>
          <a:noFill/>
        </p:spPr>
        <p:txBody>
          <a:bodyPr wrap="none" lIns="0" tIns="0" rIns="0" bIns="0" rtlCol="0">
            <a:spAutoFit/>
          </a:bodyPr>
          <a:lstStyle/>
          <a:p>
            <a:r>
              <a:rPr lang="en-US" dirty="0"/>
              <a:t>Text Selection : Mouse and Keyboard</a:t>
            </a:r>
          </a:p>
        </p:txBody>
      </p:sp>
      <p:sp>
        <p:nvSpPr>
          <p:cNvPr id="20" name="TextBox 19"/>
          <p:cNvSpPr txBox="1"/>
          <p:nvPr/>
        </p:nvSpPr>
        <p:spPr>
          <a:xfrm>
            <a:off x="7007452" y="1568398"/>
            <a:ext cx="2325958" cy="276999"/>
          </a:xfrm>
          <a:prstGeom prst="rect">
            <a:avLst/>
          </a:prstGeom>
          <a:noFill/>
        </p:spPr>
        <p:txBody>
          <a:bodyPr wrap="none" lIns="0" tIns="0" rIns="0" bIns="0" rtlCol="0">
            <a:spAutoFit/>
          </a:bodyPr>
          <a:lstStyle/>
          <a:p>
            <a:r>
              <a:rPr lang="en-US" dirty="0"/>
              <a:t>Cut, Copy, and Pate</a:t>
            </a:r>
          </a:p>
        </p:txBody>
      </p:sp>
      <p:sp>
        <p:nvSpPr>
          <p:cNvPr id="21" name="TextBox 20"/>
          <p:cNvSpPr txBox="1"/>
          <p:nvPr/>
        </p:nvSpPr>
        <p:spPr>
          <a:xfrm>
            <a:off x="664098" y="3482213"/>
            <a:ext cx="679673" cy="276999"/>
          </a:xfrm>
          <a:prstGeom prst="rect">
            <a:avLst/>
          </a:prstGeom>
          <a:noFill/>
        </p:spPr>
        <p:txBody>
          <a:bodyPr wrap="none" lIns="0" tIns="0" rIns="0" bIns="0" rtlCol="0">
            <a:spAutoFit/>
          </a:bodyPr>
          <a:lstStyle/>
          <a:p>
            <a:r>
              <a:rPr lang="en-US" dirty="0"/>
              <a:t>Touch</a:t>
            </a:r>
          </a:p>
        </p:txBody>
      </p:sp>
      <p:sp>
        <p:nvSpPr>
          <p:cNvPr id="22" name="TextBox 21"/>
          <p:cNvSpPr txBox="1"/>
          <p:nvPr/>
        </p:nvSpPr>
        <p:spPr>
          <a:xfrm>
            <a:off x="7007453" y="3482213"/>
            <a:ext cx="1564531" cy="276999"/>
          </a:xfrm>
          <a:prstGeom prst="rect">
            <a:avLst/>
          </a:prstGeom>
          <a:noFill/>
        </p:spPr>
        <p:txBody>
          <a:bodyPr wrap="none" lIns="0" tIns="0" rIns="0" bIns="0" rtlCol="0">
            <a:spAutoFit/>
          </a:bodyPr>
          <a:lstStyle/>
          <a:p>
            <a:r>
              <a:rPr lang="en-US" dirty="0"/>
              <a:t>Spellchecking</a:t>
            </a:r>
          </a:p>
        </p:txBody>
      </p:sp>
      <p:cxnSp>
        <p:nvCxnSpPr>
          <p:cNvPr id="23" name="Straight Connector 22"/>
          <p:cNvCxnSpPr/>
          <p:nvPr/>
        </p:nvCxnSpPr>
        <p:spPr>
          <a:xfrm>
            <a:off x="6219508" y="1706896"/>
            <a:ext cx="0" cy="4410126"/>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84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650" y="164757"/>
            <a:ext cx="9905998" cy="1905000"/>
          </a:xfrm>
        </p:spPr>
        <p:txBody>
          <a:bodyPr>
            <a:normAutofit/>
          </a:bodyPr>
          <a:lstStyle/>
          <a:p>
            <a:r>
              <a:rPr lang="en-US" sz="4400" dirty="0" smtClean="0"/>
              <a:t>After APIMASH…</a:t>
            </a:r>
            <a:endParaRPr lang="en-US" sz="4400" dirty="0"/>
          </a:p>
        </p:txBody>
      </p:sp>
      <p:sp>
        <p:nvSpPr>
          <p:cNvPr id="3" name="Text Placeholder 2"/>
          <p:cNvSpPr txBox="1">
            <a:spLocks/>
          </p:cNvSpPr>
          <p:nvPr/>
        </p:nvSpPr>
        <p:spPr>
          <a:xfrm>
            <a:off x="1525391" y="1808215"/>
            <a:ext cx="9538495" cy="410655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Other Workshops</a:t>
            </a:r>
          </a:p>
          <a:p>
            <a:pPr lvl="1"/>
            <a:r>
              <a:rPr lang="en-US" dirty="0" smtClean="0">
                <a:solidFill>
                  <a:schemeClr val="tx1">
                    <a:alpha val="99000"/>
                  </a:schemeClr>
                </a:solidFill>
              </a:rPr>
              <a:t>Check with your local evangelist</a:t>
            </a:r>
          </a:p>
          <a:p>
            <a:r>
              <a:rPr lang="en-US" sz="2800" dirty="0" smtClean="0">
                <a:solidFill>
                  <a:schemeClr val="tx1">
                    <a:alpha val="99000"/>
                  </a:schemeClr>
                </a:solidFill>
              </a:rPr>
              <a:t>Office Hours</a:t>
            </a:r>
          </a:p>
          <a:p>
            <a:pPr lvl="1"/>
            <a:r>
              <a:rPr lang="en-US" dirty="0" smtClean="0">
                <a:solidFill>
                  <a:schemeClr val="tx1">
                    <a:alpha val="99000"/>
                  </a:schemeClr>
                </a:solidFill>
              </a:rPr>
              <a:t>Help with your questions &amp; issues</a:t>
            </a:r>
            <a:endParaRPr lang="en-US" dirty="0">
              <a:solidFill>
                <a:schemeClr val="tx1">
                  <a:alpha val="99000"/>
                </a:schemeClr>
              </a:solidFill>
            </a:endParaRPr>
          </a:p>
          <a:p>
            <a:r>
              <a:rPr lang="en-US" sz="2800" dirty="0">
                <a:solidFill>
                  <a:schemeClr val="tx1">
                    <a:alpha val="99000"/>
                  </a:schemeClr>
                </a:solidFill>
              </a:rPr>
              <a:t>Use the </a:t>
            </a:r>
            <a:r>
              <a:rPr lang="en-US" sz="2800" dirty="0" smtClean="0">
                <a:solidFill>
                  <a:schemeClr val="tx1">
                    <a:alpha val="99000"/>
                  </a:schemeClr>
                </a:solidFill>
              </a:rPr>
              <a:t>“Keep </a:t>
            </a:r>
            <a:r>
              <a:rPr lang="en-US" sz="2800" dirty="0">
                <a:solidFill>
                  <a:schemeClr val="tx1">
                    <a:alpha val="99000"/>
                  </a:schemeClr>
                </a:solidFill>
              </a:rPr>
              <a:t>the </a:t>
            </a:r>
            <a:r>
              <a:rPr lang="en-US" sz="2800" dirty="0" smtClean="0">
                <a:solidFill>
                  <a:schemeClr val="tx1">
                    <a:alpha val="99000"/>
                  </a:schemeClr>
                </a:solidFill>
              </a:rPr>
              <a:t>Cash” </a:t>
            </a:r>
            <a:r>
              <a:rPr lang="en-US" sz="2800" dirty="0">
                <a:solidFill>
                  <a:schemeClr val="tx1">
                    <a:alpha val="99000"/>
                  </a:schemeClr>
                </a:solidFill>
              </a:rPr>
              <a:t>offer!</a:t>
            </a:r>
          </a:p>
          <a:p>
            <a:pPr lvl="1"/>
            <a:r>
              <a:rPr lang="en-US" dirty="0" smtClean="0">
                <a:hlinkClick r:id="rId2"/>
              </a:rPr>
              <a:t>build.windowsstore.com/</a:t>
            </a:r>
            <a:r>
              <a:rPr lang="en-US" dirty="0" err="1" smtClean="0">
                <a:hlinkClick r:id="rId2"/>
              </a:rPr>
              <a:t>keepthecash</a:t>
            </a:r>
            <a:r>
              <a:rPr lang="en-US" dirty="0" smtClean="0"/>
              <a:t> </a:t>
            </a:r>
            <a:endParaRPr lang="en-US" dirty="0"/>
          </a:p>
          <a:p>
            <a:pPr lvl="1"/>
            <a:r>
              <a:rPr lang="en-US" dirty="0" smtClean="0">
                <a:solidFill>
                  <a:schemeClr val="tx1">
                    <a:alpha val="99000"/>
                  </a:schemeClr>
                </a:solidFill>
              </a:rPr>
              <a:t>$100 per app in Windows Store &amp; Windows Phone Store</a:t>
            </a:r>
          </a:p>
          <a:p>
            <a:pPr lvl="1"/>
            <a:r>
              <a:rPr lang="en-US" dirty="0" smtClean="0">
                <a:solidFill>
                  <a:schemeClr val="tx1">
                    <a:alpha val="99000"/>
                  </a:schemeClr>
                </a:solidFill>
              </a:rPr>
              <a:t>Up to 10 per developer, per store</a:t>
            </a:r>
          </a:p>
          <a:p>
            <a:pPr lvl="1"/>
            <a:r>
              <a:rPr lang="en-US" dirty="0" smtClean="0">
                <a:solidFill>
                  <a:schemeClr val="tx1">
                    <a:alpha val="99000"/>
                  </a:schemeClr>
                </a:solidFill>
              </a:rPr>
              <a:t>Now through June 30, 2013</a:t>
            </a:r>
          </a:p>
          <a:p>
            <a:pPr lvl="1"/>
            <a:endParaRPr lang="en-US" dirty="0" smtClean="0">
              <a:solidFill>
                <a:schemeClr val="tx1">
                  <a:alpha val="99000"/>
                </a:schemeClr>
              </a:solidFill>
            </a:endParaRPr>
          </a:p>
          <a:p>
            <a:endParaRPr lang="en-US" dirty="0" smtClean="0">
              <a:solidFill>
                <a:schemeClr val="tx1">
                  <a:alpha val="99000"/>
                </a:schemeClr>
              </a:solidFill>
            </a:endParaRPr>
          </a:p>
        </p:txBody>
      </p:sp>
      <p:pic>
        <p:nvPicPr>
          <p:cNvPr id="4" name="Picture 3"/>
          <p:cNvPicPr>
            <a:picLocks noChangeAspect="1"/>
          </p:cNvPicPr>
          <p:nvPr/>
        </p:nvPicPr>
        <p:blipFill>
          <a:blip r:embed="rId3"/>
          <a:stretch>
            <a:fillRect/>
          </a:stretch>
        </p:blipFill>
        <p:spPr>
          <a:xfrm>
            <a:off x="7463481" y="5358952"/>
            <a:ext cx="4505777" cy="1336995"/>
          </a:xfrm>
          <a:prstGeom prst="rect">
            <a:avLst/>
          </a:prstGeom>
        </p:spPr>
      </p:pic>
    </p:spTree>
    <p:extLst>
      <p:ext uri="{BB962C8B-B14F-4D97-AF65-F5344CB8AC3E}">
        <p14:creationId xmlns:p14="http://schemas.microsoft.com/office/powerpoint/2010/main" val="1915845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509456" y="1246910"/>
            <a:ext cx="11282350" cy="523009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p:cNvCxnSpPr/>
          <p:nvPr/>
        </p:nvCxnSpPr>
        <p:spPr>
          <a:xfrm>
            <a:off x="6219508" y="1706896"/>
            <a:ext cx="0" cy="4410126"/>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p:nvPr>
        </p:nvSpPr>
        <p:spPr>
          <a:xfrm>
            <a:off x="509456" y="276618"/>
            <a:ext cx="9905998" cy="920212"/>
          </a:xfrm>
        </p:spPr>
        <p:txBody>
          <a:bodyPr/>
          <a:lstStyle/>
          <a:p>
            <a:r>
              <a:rPr lang="en-US" dirty="0" smtClean="0"/>
              <a:t>Text editing controls - touch keyboard</a:t>
            </a:r>
            <a:endParaRPr lang="en-US" dirty="0"/>
          </a:p>
        </p:txBody>
      </p:sp>
      <p:grpSp>
        <p:nvGrpSpPr>
          <p:cNvPr id="4" name="Group 3"/>
          <p:cNvGrpSpPr/>
          <p:nvPr/>
        </p:nvGrpSpPr>
        <p:grpSpPr>
          <a:xfrm>
            <a:off x="6430075" y="2062159"/>
            <a:ext cx="5164234" cy="3144942"/>
            <a:chOff x="5891461" y="2447925"/>
            <a:chExt cx="6006059" cy="365760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461" y="2447925"/>
              <a:ext cx="6006059"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7709646" y="3181351"/>
              <a:ext cx="2743200" cy="1072404"/>
              <a:chOff x="7709646" y="3181351"/>
              <a:chExt cx="2743200" cy="1072404"/>
            </a:xfrm>
          </p:grpSpPr>
          <p:grpSp>
            <p:nvGrpSpPr>
              <p:cNvPr id="30" name="Group 29"/>
              <p:cNvGrpSpPr/>
              <p:nvPr/>
            </p:nvGrpSpPr>
            <p:grpSpPr>
              <a:xfrm>
                <a:off x="7709647" y="3181351"/>
                <a:ext cx="2743199" cy="958104"/>
                <a:chOff x="634115" y="3309096"/>
                <a:chExt cx="2743199" cy="958104"/>
              </a:xfrm>
            </p:grpSpPr>
            <p:cxnSp>
              <p:nvCxnSpPr>
                <p:cNvPr id="32" name="Straight Connector 31"/>
                <p:cNvCxnSpPr/>
                <p:nvPr/>
              </p:nvCxnSpPr>
              <p:spPr>
                <a:xfrm flipH="1">
                  <a:off x="634115" y="3309096"/>
                  <a:ext cx="70734" cy="453279"/>
                </a:xfrm>
                <a:prstGeom prst="line">
                  <a:avLst/>
                </a:prstGeom>
                <a:ln w="19050">
                  <a:solidFill>
                    <a:schemeClr val="accent2">
                      <a:lumMod val="60000"/>
                      <a:lumOff val="40000"/>
                    </a:schemeClr>
                  </a:solidFill>
                  <a:prstDash val="dash"/>
                </a:ln>
              </p:spPr>
              <p:style>
                <a:lnRef idx="1">
                  <a:schemeClr val="dk1"/>
                </a:lnRef>
                <a:fillRef idx="0">
                  <a:schemeClr val="dk1"/>
                </a:fillRef>
                <a:effectRef idx="0">
                  <a:schemeClr val="dk1"/>
                </a:effectRef>
                <a:fontRef idx="minor">
                  <a:schemeClr val="tx1"/>
                </a:fontRef>
              </p:style>
            </p:cxnSp>
            <p:sp>
              <p:nvSpPr>
                <p:cNvPr id="33" name="Rectangle 32"/>
                <p:cNvSpPr/>
                <p:nvPr/>
              </p:nvSpPr>
              <p:spPr bwMode="auto">
                <a:xfrm>
                  <a:off x="704849" y="3309096"/>
                  <a:ext cx="1539241" cy="338978"/>
                </a:xfrm>
                <a:prstGeom prst="rect">
                  <a:avLst/>
                </a:prstGeom>
                <a:noFill/>
                <a:ln w="19050">
                  <a:solidFill>
                    <a:schemeClr val="accent2">
                      <a:lumMod val="60000"/>
                      <a:lumOff val="40000"/>
                    </a:schemeClr>
                  </a:solidFill>
                  <a:prstDash val="solid"/>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34" name="Straight Connector 33"/>
                <p:cNvCxnSpPr/>
                <p:nvPr/>
              </p:nvCxnSpPr>
              <p:spPr>
                <a:xfrm flipH="1">
                  <a:off x="634115" y="3648075"/>
                  <a:ext cx="70734" cy="619125"/>
                </a:xfrm>
                <a:prstGeom prst="line">
                  <a:avLst/>
                </a:prstGeom>
                <a:ln w="19050">
                  <a:solidFill>
                    <a:schemeClr val="accent2">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2244090" y="3309096"/>
                  <a:ext cx="1133224" cy="453279"/>
                </a:xfrm>
                <a:prstGeom prst="line">
                  <a:avLst/>
                </a:prstGeom>
                <a:ln w="19050">
                  <a:solidFill>
                    <a:schemeClr val="accent2">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2244090" y="3648075"/>
                  <a:ext cx="1133224" cy="619125"/>
                </a:xfrm>
                <a:prstGeom prst="line">
                  <a:avLst/>
                </a:prstGeom>
                <a:ln w="19050">
                  <a:solidFill>
                    <a:schemeClr val="accent2">
                      <a:lumMod val="60000"/>
                      <a:lumOff val="40000"/>
                    </a:schemeClr>
                  </a:solidFill>
                  <a:prstDash val="dash"/>
                </a:ln>
              </p:spPr>
              <p:style>
                <a:lnRef idx="1">
                  <a:schemeClr val="dk1"/>
                </a:lnRef>
                <a:fillRef idx="0">
                  <a:schemeClr val="dk1"/>
                </a:fillRef>
                <a:effectRef idx="0">
                  <a:schemeClr val="dk1"/>
                </a:effectRef>
                <a:fontRef idx="minor">
                  <a:schemeClr val="tx1"/>
                </a:fontRef>
              </p:style>
            </p:cxnSp>
          </p:gr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9646" y="3634630"/>
                <a:ext cx="2743200" cy="619125"/>
              </a:xfrm>
              <a:prstGeom prst="rect">
                <a:avLst/>
              </a:prstGeom>
              <a:ln w="19050" cap="sq">
                <a:solidFill>
                  <a:schemeClr val="accent2">
                    <a:lumMod val="60000"/>
                    <a:lumOff val="40000"/>
                  </a:schemeClr>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grpSp>
      </p:grpSp>
      <p:grpSp>
        <p:nvGrpSpPr>
          <p:cNvPr id="3" name="Group 2"/>
          <p:cNvGrpSpPr/>
          <p:nvPr/>
        </p:nvGrpSpPr>
        <p:grpSpPr>
          <a:xfrm>
            <a:off x="725936" y="2062160"/>
            <a:ext cx="5234492" cy="3144941"/>
            <a:chOff x="358588" y="1428750"/>
            <a:chExt cx="6087770" cy="3657600"/>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322" y="1428750"/>
              <a:ext cx="6017036"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358588" y="2223247"/>
              <a:ext cx="2771775" cy="1034303"/>
              <a:chOff x="358588" y="2223247"/>
              <a:chExt cx="2771775" cy="1034303"/>
            </a:xfrm>
          </p:grpSpPr>
          <p:grpSp>
            <p:nvGrpSpPr>
              <p:cNvPr id="7" name="Group 6"/>
              <p:cNvGrpSpPr/>
              <p:nvPr/>
            </p:nvGrpSpPr>
            <p:grpSpPr>
              <a:xfrm>
                <a:off x="358588" y="2223247"/>
                <a:ext cx="2771775" cy="1034303"/>
                <a:chOff x="634115" y="3309096"/>
                <a:chExt cx="2771775" cy="1034303"/>
              </a:xfrm>
            </p:grpSpPr>
            <p:cxnSp>
              <p:nvCxnSpPr>
                <p:cNvPr id="9" name="Straight Connector 8"/>
                <p:cNvCxnSpPr/>
                <p:nvPr/>
              </p:nvCxnSpPr>
              <p:spPr>
                <a:xfrm flipH="1">
                  <a:off x="634115" y="3309096"/>
                  <a:ext cx="70734" cy="453279"/>
                </a:xfrm>
                <a:prstGeom prst="line">
                  <a:avLst/>
                </a:prstGeom>
                <a:ln w="19050">
                  <a:solidFill>
                    <a:schemeClr val="accent2">
                      <a:lumMod val="60000"/>
                      <a:lumOff val="40000"/>
                    </a:schemeClr>
                  </a:solidFill>
                  <a:prstDash val="dash"/>
                </a:ln>
              </p:spPr>
              <p:style>
                <a:lnRef idx="1">
                  <a:schemeClr val="dk1"/>
                </a:lnRef>
                <a:fillRef idx="0">
                  <a:schemeClr val="dk1"/>
                </a:fillRef>
                <a:effectRef idx="0">
                  <a:schemeClr val="dk1"/>
                </a:effectRef>
                <a:fontRef idx="minor">
                  <a:schemeClr val="tx1"/>
                </a:fontRef>
              </p:style>
            </p:cxnSp>
            <p:sp>
              <p:nvSpPr>
                <p:cNvPr id="10" name="Rectangle 9"/>
                <p:cNvSpPr/>
                <p:nvPr/>
              </p:nvSpPr>
              <p:spPr bwMode="auto">
                <a:xfrm>
                  <a:off x="704849" y="3309096"/>
                  <a:ext cx="1539241" cy="338978"/>
                </a:xfrm>
                <a:prstGeom prst="rect">
                  <a:avLst/>
                </a:prstGeom>
                <a:noFill/>
                <a:ln w="19050">
                  <a:solidFill>
                    <a:schemeClr val="accent2">
                      <a:lumMod val="60000"/>
                      <a:lumOff val="40000"/>
                    </a:schemeClr>
                  </a:solidFill>
                  <a:prstDash val="solid"/>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11" name="Straight Connector 10"/>
                <p:cNvCxnSpPr/>
                <p:nvPr/>
              </p:nvCxnSpPr>
              <p:spPr>
                <a:xfrm flipH="1">
                  <a:off x="634115" y="3648075"/>
                  <a:ext cx="70734" cy="619125"/>
                </a:xfrm>
                <a:prstGeom prst="line">
                  <a:avLst/>
                </a:prstGeom>
                <a:ln w="19050">
                  <a:solidFill>
                    <a:schemeClr val="accent2">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2244090" y="3309096"/>
                  <a:ext cx="1161800" cy="453279"/>
                </a:xfrm>
                <a:prstGeom prst="line">
                  <a:avLst/>
                </a:prstGeom>
                <a:ln w="19050">
                  <a:solidFill>
                    <a:schemeClr val="accent2">
                      <a:lumMod val="60000"/>
                      <a:lumOff val="40000"/>
                    </a:schemeClr>
                  </a:solidFill>
                  <a:prstDash val="dash"/>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2244090" y="3648075"/>
                  <a:ext cx="1161800" cy="695324"/>
                </a:xfrm>
                <a:prstGeom prst="line">
                  <a:avLst/>
                </a:prstGeom>
                <a:ln w="19050">
                  <a:solidFill>
                    <a:schemeClr val="accent2">
                      <a:lumMod val="60000"/>
                      <a:lumOff val="40000"/>
                    </a:schemeClr>
                  </a:solidFill>
                  <a:prstDash val="dash"/>
                </a:ln>
              </p:spPr>
              <p:style>
                <a:lnRef idx="1">
                  <a:schemeClr val="dk1"/>
                </a:lnRef>
                <a:fillRef idx="0">
                  <a:schemeClr val="dk1"/>
                </a:fillRef>
                <a:effectRef idx="0">
                  <a:schemeClr val="dk1"/>
                </a:effectRef>
                <a:fontRef idx="minor">
                  <a:schemeClr val="tx1"/>
                </a:fontRef>
              </p:style>
            </p:cxnSp>
          </p:gr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588" y="2638425"/>
                <a:ext cx="2771775" cy="619125"/>
              </a:xfrm>
              <a:prstGeom prst="rect">
                <a:avLst/>
              </a:prstGeom>
              <a:ln w="19050" cap="sq">
                <a:solidFill>
                  <a:schemeClr val="accent2">
                    <a:lumMod val="60000"/>
                    <a:lumOff val="40000"/>
                  </a:schemeClr>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grpSp>
      </p:grpSp>
    </p:spTree>
    <p:extLst>
      <p:ext uri="{BB962C8B-B14F-4D97-AF65-F5344CB8AC3E}">
        <p14:creationId xmlns:p14="http://schemas.microsoft.com/office/powerpoint/2010/main" val="63273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509456" y="1246910"/>
            <a:ext cx="11282350" cy="5230091"/>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solidFill>
              <a:ea typeface="Segoe UI" pitchFamily="34" charset="0"/>
              <a:cs typeface="Segoe UI" pitchFamily="34" charset="0"/>
            </a:endParaRPr>
          </a:p>
        </p:txBody>
      </p:sp>
      <p:sp>
        <p:nvSpPr>
          <p:cNvPr id="5" name="Title 4"/>
          <p:cNvSpPr>
            <a:spLocks noGrp="1"/>
          </p:cNvSpPr>
          <p:nvPr>
            <p:ph type="title"/>
          </p:nvPr>
        </p:nvSpPr>
        <p:spPr>
          <a:xfrm>
            <a:off x="581113" y="337872"/>
            <a:ext cx="9905998" cy="765520"/>
          </a:xfrm>
        </p:spPr>
        <p:txBody>
          <a:bodyPr/>
          <a:lstStyle/>
          <a:p>
            <a:r>
              <a:rPr lang="en-US" dirty="0" smtClean="0"/>
              <a:t>Commanding surfaces</a:t>
            </a:r>
            <a:endParaRPr lang="en-US" dirty="0"/>
          </a:p>
        </p:txBody>
      </p:sp>
      <p:grpSp>
        <p:nvGrpSpPr>
          <p:cNvPr id="2" name="Group 1"/>
          <p:cNvGrpSpPr/>
          <p:nvPr/>
        </p:nvGrpSpPr>
        <p:grpSpPr>
          <a:xfrm>
            <a:off x="986058" y="1329095"/>
            <a:ext cx="9951006" cy="5039606"/>
            <a:chOff x="265113" y="907056"/>
            <a:chExt cx="11658600" cy="5904403"/>
          </a:xfrm>
        </p:grpSpPr>
        <p:grpSp>
          <p:nvGrpSpPr>
            <p:cNvPr id="27" name="Group 26"/>
            <p:cNvGrpSpPr/>
            <p:nvPr/>
          </p:nvGrpSpPr>
          <p:grpSpPr>
            <a:xfrm>
              <a:off x="2957138" y="4854906"/>
              <a:ext cx="4447809" cy="1631161"/>
              <a:chOff x="3004638" y="4979295"/>
              <a:chExt cx="4447809" cy="1631161"/>
            </a:xfrm>
          </p:grpSpPr>
          <p:sp>
            <p:nvSpPr>
              <p:cNvPr id="3" name="TextBox 2"/>
              <p:cNvSpPr txBox="1"/>
              <p:nvPr/>
            </p:nvSpPr>
            <p:spPr>
              <a:xfrm>
                <a:off x="3004638" y="4979295"/>
                <a:ext cx="2105327" cy="324532"/>
              </a:xfrm>
              <a:prstGeom prst="rect">
                <a:avLst/>
              </a:prstGeom>
              <a:noFill/>
            </p:spPr>
            <p:txBody>
              <a:bodyPr wrap="none" lIns="0" tIns="0" rIns="0" bIns="0" rtlCol="0">
                <a:spAutoFit/>
              </a:bodyPr>
              <a:lstStyle/>
              <a:p>
                <a:r>
                  <a:rPr lang="en-US" dirty="0"/>
                  <a:t>Message Dialog</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040263" y="5339650"/>
                <a:ext cx="4412184" cy="127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2957138" y="2453176"/>
              <a:ext cx="3071750" cy="2139697"/>
              <a:chOff x="561785" y="2449175"/>
              <a:chExt cx="3071750" cy="2139697"/>
            </a:xfrm>
          </p:grpSpPr>
          <p:sp>
            <p:nvSpPr>
              <p:cNvPr id="41" name="TextBox 40"/>
              <p:cNvSpPr txBox="1"/>
              <p:nvPr/>
            </p:nvSpPr>
            <p:spPr>
              <a:xfrm>
                <a:off x="561785" y="2449175"/>
                <a:ext cx="878940" cy="324532"/>
              </a:xfrm>
              <a:prstGeom prst="rect">
                <a:avLst/>
              </a:prstGeom>
              <a:noFill/>
            </p:spPr>
            <p:txBody>
              <a:bodyPr wrap="none" lIns="0" tIns="0" rIns="0" bIns="0" rtlCol="0">
                <a:spAutoFit/>
              </a:bodyPr>
              <a:lstStyle/>
              <a:p>
                <a:r>
                  <a:rPr lang="en-US" dirty="0" err="1"/>
                  <a:t>Flyout</a:t>
                </a:r>
                <a:r>
                  <a:rPr lang="en-US" dirty="0"/>
                  <a:t>*</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535" y="2807697"/>
                <a:ext cx="30480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TextBox 13"/>
            <p:cNvSpPr txBox="1"/>
            <p:nvPr/>
          </p:nvSpPr>
          <p:spPr>
            <a:xfrm>
              <a:off x="561784" y="907056"/>
              <a:ext cx="1064871" cy="324532"/>
            </a:xfrm>
            <a:prstGeom prst="rect">
              <a:avLst/>
            </a:prstGeom>
            <a:noFill/>
          </p:spPr>
          <p:txBody>
            <a:bodyPr wrap="none" lIns="0" tIns="0" rIns="0" bIns="0" rtlCol="0">
              <a:spAutoFit/>
            </a:bodyPr>
            <a:lstStyle/>
            <a:p>
              <a:r>
                <a:rPr lang="en-US" dirty="0"/>
                <a:t>App Bar</a:t>
              </a:r>
            </a:p>
          </p:txBody>
        </p:sp>
        <p:grpSp>
          <p:nvGrpSpPr>
            <p:cNvPr id="23" name="Group 22"/>
            <p:cNvGrpSpPr/>
            <p:nvPr/>
          </p:nvGrpSpPr>
          <p:grpSpPr>
            <a:xfrm>
              <a:off x="561785" y="4854906"/>
              <a:ext cx="1712025" cy="903280"/>
              <a:chOff x="561785" y="4979295"/>
              <a:chExt cx="1712025" cy="903280"/>
            </a:xfrm>
          </p:grpSpPr>
          <p:sp>
            <p:nvSpPr>
              <p:cNvPr id="16" name="TextBox 15"/>
              <p:cNvSpPr txBox="1"/>
              <p:nvPr/>
            </p:nvSpPr>
            <p:spPr>
              <a:xfrm>
                <a:off x="561785" y="4979295"/>
                <a:ext cx="852647" cy="324532"/>
              </a:xfrm>
              <a:prstGeom prst="rect">
                <a:avLst/>
              </a:prstGeom>
              <a:noFill/>
            </p:spPr>
            <p:txBody>
              <a:bodyPr wrap="none" lIns="0" tIns="0" rIns="0" bIns="0" rtlCol="0">
                <a:spAutoFit/>
              </a:bodyPr>
              <a:lstStyle/>
              <a:p>
                <a:r>
                  <a:rPr lang="en-US" dirty="0"/>
                  <a:t>Tooltip</a:t>
                </a:r>
              </a:p>
            </p:txBody>
          </p:sp>
          <p:pic>
            <p:nvPicPr>
              <p:cNvPr id="17"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410" y="5339650"/>
                <a:ext cx="1676400"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9" name="Group 28"/>
            <p:cNvGrpSpPr/>
            <p:nvPr/>
          </p:nvGrpSpPr>
          <p:grpSpPr>
            <a:xfrm>
              <a:off x="7900418" y="2334426"/>
              <a:ext cx="3839089" cy="4477033"/>
              <a:chOff x="8090418" y="2310676"/>
              <a:chExt cx="3839089" cy="4477033"/>
            </a:xfrm>
          </p:grpSpPr>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1668" y="2669198"/>
                <a:ext cx="3767839" cy="411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8090418" y="2310676"/>
                <a:ext cx="1878079" cy="324532"/>
              </a:xfrm>
              <a:prstGeom prst="rect">
                <a:avLst/>
              </a:prstGeom>
              <a:noFill/>
            </p:spPr>
            <p:txBody>
              <a:bodyPr wrap="none" lIns="0" tIns="0" rIns="0" bIns="0" rtlCol="0">
                <a:spAutoFit/>
              </a:bodyPr>
              <a:lstStyle/>
              <a:p>
                <a:r>
                  <a:rPr lang="en-US" dirty="0"/>
                  <a:t>Settings Pane*</a:t>
                </a:r>
              </a:p>
            </p:txBody>
          </p:sp>
        </p:grpSp>
        <p:grpSp>
          <p:nvGrpSpPr>
            <p:cNvPr id="22" name="Group 21"/>
            <p:cNvGrpSpPr/>
            <p:nvPr/>
          </p:nvGrpSpPr>
          <p:grpSpPr>
            <a:xfrm>
              <a:off x="561785" y="2453176"/>
              <a:ext cx="1881834" cy="1572654"/>
              <a:chOff x="695812" y="2903753"/>
              <a:chExt cx="1881834" cy="1572654"/>
            </a:xfrm>
          </p:grpSpPr>
          <p:sp>
            <p:nvSpPr>
              <p:cNvPr id="25" name="TextBox 24"/>
              <p:cNvSpPr txBox="1"/>
              <p:nvPr/>
            </p:nvSpPr>
            <p:spPr>
              <a:xfrm>
                <a:off x="695812" y="2903753"/>
                <a:ext cx="1881834" cy="324532"/>
              </a:xfrm>
              <a:prstGeom prst="rect">
                <a:avLst/>
              </a:prstGeom>
              <a:noFill/>
            </p:spPr>
            <p:txBody>
              <a:bodyPr wrap="none" lIns="0" tIns="0" rIns="0" bIns="0" rtlCol="0">
                <a:spAutoFit/>
              </a:bodyPr>
              <a:lstStyle/>
              <a:p>
                <a:r>
                  <a:rPr lang="en-US" dirty="0"/>
                  <a:t>Context Menu</a:t>
                </a:r>
              </a:p>
            </p:txBody>
          </p:sp>
          <p:pic>
            <p:nvPicPr>
              <p:cNvPr id="26"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562" y="3243885"/>
                <a:ext cx="941199" cy="123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13" y="1287977"/>
              <a:ext cx="11658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581113" y="6427113"/>
            <a:ext cx="4954883" cy="861774"/>
          </a:xfrm>
          <a:prstGeom prst="rect">
            <a:avLst/>
          </a:prstGeom>
          <a:noFill/>
        </p:spPr>
        <p:txBody>
          <a:bodyPr wrap="none" lIns="0" tIns="0" rIns="0" bIns="0" rtlCol="0">
            <a:spAutoFit/>
          </a:bodyPr>
          <a:lstStyle/>
          <a:p>
            <a:r>
              <a:rPr lang="en-US" sz="1400" dirty="0"/>
              <a:t>* Not in XAML built-in controls set, available via 3</a:t>
            </a:r>
            <a:r>
              <a:rPr lang="en-US" sz="1400" baseline="30000" dirty="0"/>
              <a:t>rd</a:t>
            </a:r>
            <a:r>
              <a:rPr lang="en-US" sz="1400" dirty="0"/>
              <a:t> party </a:t>
            </a:r>
            <a:r>
              <a:rPr lang="en-US" sz="2800" dirty="0"/>
              <a:t> </a:t>
            </a:r>
          </a:p>
          <a:p>
            <a:endParaRPr lang="en-US" sz="2800" dirty="0" err="1"/>
          </a:p>
        </p:txBody>
      </p:sp>
    </p:spTree>
    <p:extLst>
      <p:ext uri="{BB962C8B-B14F-4D97-AF65-F5344CB8AC3E}">
        <p14:creationId xmlns:p14="http://schemas.microsoft.com/office/powerpoint/2010/main" val="272393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Presenting Data</a:t>
            </a:r>
            <a:endParaRPr lang="en-US" dirty="0"/>
          </a:p>
        </p:txBody>
      </p:sp>
      <p:pic>
        <p:nvPicPr>
          <p:cNvPr id="3" name="Picture 2"/>
          <p:cNvPicPr>
            <a:picLocks noChangeAspect="1"/>
          </p:cNvPicPr>
          <p:nvPr/>
        </p:nvPicPr>
        <p:blipFill>
          <a:blip r:embed="rId3"/>
          <a:stretch>
            <a:fillRect/>
          </a:stretch>
        </p:blipFill>
        <p:spPr>
          <a:xfrm>
            <a:off x="8110712" y="5230884"/>
            <a:ext cx="3705225" cy="12954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15219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3596" y="2013953"/>
            <a:ext cx="2121408" cy="5715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200" kern="0" dirty="0">
                <a:solidFill>
                  <a:srgbClr val="FFFFFF">
                    <a:alpha val="99000"/>
                  </a:srgbClr>
                </a:solidFill>
                <a:ea typeface="Segoe UI" pitchFamily="34" charset="0"/>
                <a:cs typeface="Segoe UI" pitchFamily="34" charset="0"/>
              </a:rPr>
              <a:t>List View</a:t>
            </a:r>
          </a:p>
        </p:txBody>
      </p:sp>
      <p:sp>
        <p:nvSpPr>
          <p:cNvPr id="5" name="Title 4"/>
          <p:cNvSpPr>
            <a:spLocks noGrp="1"/>
          </p:cNvSpPr>
          <p:nvPr>
            <p:ph type="title"/>
          </p:nvPr>
        </p:nvSpPr>
        <p:spPr>
          <a:xfrm>
            <a:off x="688331" y="403653"/>
            <a:ext cx="9905998" cy="1138881"/>
          </a:xfrm>
        </p:spPr>
        <p:txBody>
          <a:bodyPr/>
          <a:lstStyle/>
          <a:p>
            <a:r>
              <a:rPr lang="en-US" dirty="0" smtClean="0"/>
              <a:t>Presenting data</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023" y="2570213"/>
            <a:ext cx="404638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877" y="2570213"/>
            <a:ext cx="2215867" cy="237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7380"/>
          <a:stretch/>
        </p:blipFill>
        <p:spPr bwMode="auto">
          <a:xfrm>
            <a:off x="3270094" y="2570213"/>
            <a:ext cx="395654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3270094" y="2013953"/>
            <a:ext cx="3956545" cy="5715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200" kern="0" dirty="0">
                <a:solidFill>
                  <a:srgbClr val="FFFFFF">
                    <a:alpha val="99000"/>
                  </a:srgbClr>
                </a:solidFill>
                <a:ea typeface="Segoe UI" pitchFamily="34" charset="0"/>
                <a:cs typeface="Segoe UI" pitchFamily="34" charset="0"/>
              </a:rPr>
              <a:t>Grid View</a:t>
            </a:r>
          </a:p>
        </p:txBody>
      </p:sp>
      <p:sp>
        <p:nvSpPr>
          <p:cNvPr id="14" name="Rectangle 13"/>
          <p:cNvSpPr/>
          <p:nvPr/>
        </p:nvSpPr>
        <p:spPr bwMode="auto">
          <a:xfrm>
            <a:off x="7373023" y="2013953"/>
            <a:ext cx="4046387" cy="5715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200" kern="0" dirty="0">
                <a:solidFill>
                  <a:srgbClr val="FFFFFF">
                    <a:alpha val="99000"/>
                  </a:srgbClr>
                </a:solidFill>
                <a:ea typeface="Segoe UI" pitchFamily="34" charset="0"/>
                <a:cs typeface="Segoe UI" pitchFamily="34" charset="0"/>
              </a:rPr>
              <a:t>Flip View</a:t>
            </a:r>
          </a:p>
        </p:txBody>
      </p:sp>
    </p:spTree>
    <p:extLst>
      <p:ext uri="{BB962C8B-B14F-4D97-AF65-F5344CB8AC3E}">
        <p14:creationId xmlns:p14="http://schemas.microsoft.com/office/powerpoint/2010/main" val="402954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07110" y="1138336"/>
            <a:ext cx="11173090" cy="53557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a:xfrm>
            <a:off x="507110" y="73895"/>
            <a:ext cx="9905998" cy="1275293"/>
          </a:xfrm>
        </p:spPr>
        <p:txBody>
          <a:bodyPr/>
          <a:lstStyle/>
          <a:p>
            <a:r>
              <a:rPr lang="en-US" dirty="0" smtClean="0"/>
              <a:t>Semantic zoom</a:t>
            </a:r>
            <a:endParaRPr lang="en-US" dirty="0"/>
          </a:p>
        </p:txBody>
      </p:sp>
      <p:grpSp>
        <p:nvGrpSpPr>
          <p:cNvPr id="3" name="Group 2"/>
          <p:cNvGrpSpPr/>
          <p:nvPr/>
        </p:nvGrpSpPr>
        <p:grpSpPr>
          <a:xfrm>
            <a:off x="1163161" y="1560041"/>
            <a:ext cx="9917593" cy="4531093"/>
            <a:chOff x="663321" y="1485396"/>
            <a:chExt cx="10945286" cy="5000619"/>
          </a:xfrm>
        </p:grpSpPr>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63321" y="1485396"/>
              <a:ext cx="5008677" cy="2865543"/>
            </a:xfrm>
            <a:prstGeom prst="rect">
              <a:avLst/>
            </a:prstGeom>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245" y="2571240"/>
              <a:ext cx="6964362" cy="3914775"/>
            </a:xfrm>
            <a:prstGeom prst="rect">
              <a:avLst/>
            </a:prstGeom>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Lst>
          </p:spPr>
        </p:pic>
        <p:sp>
          <p:nvSpPr>
            <p:cNvPr id="9" name="Freeform 8"/>
            <p:cNvSpPr>
              <a:spLocks noEditPoints="1"/>
            </p:cNvSpPr>
            <p:nvPr/>
          </p:nvSpPr>
          <p:spPr bwMode="black">
            <a:xfrm rot="18900000">
              <a:off x="5752377" y="1649749"/>
              <a:ext cx="791307" cy="788115"/>
            </a:xfrm>
            <a:custGeom>
              <a:avLst/>
              <a:gdLst>
                <a:gd name="T0" fmla="*/ 68 w 150"/>
                <a:gd name="T1" fmla="*/ 61 h 149"/>
                <a:gd name="T2" fmla="*/ 46 w 150"/>
                <a:gd name="T3" fmla="*/ 84 h 149"/>
                <a:gd name="T4" fmla="*/ 46 w 150"/>
                <a:gd name="T5" fmla="*/ 65 h 149"/>
                <a:gd name="T6" fmla="*/ 75 w 150"/>
                <a:gd name="T7" fmla="*/ 34 h 149"/>
                <a:gd name="T8" fmla="*/ 104 w 150"/>
                <a:gd name="T9" fmla="*/ 65 h 149"/>
                <a:gd name="T10" fmla="*/ 104 w 150"/>
                <a:gd name="T11" fmla="*/ 84 h 149"/>
                <a:gd name="T12" fmla="*/ 82 w 150"/>
                <a:gd name="T13" fmla="*/ 61 h 149"/>
                <a:gd name="T14" fmla="*/ 82 w 150"/>
                <a:gd name="T15" fmla="*/ 113 h 149"/>
                <a:gd name="T16" fmla="*/ 68 w 150"/>
                <a:gd name="T17" fmla="*/ 113 h 149"/>
                <a:gd name="T18" fmla="*/ 68 w 150"/>
                <a:gd name="T19" fmla="*/ 61 h 149"/>
                <a:gd name="T20" fmla="*/ 10 w 150"/>
                <a:gd name="T21" fmla="*/ 75 h 149"/>
                <a:gd name="T22" fmla="*/ 75 w 150"/>
                <a:gd name="T23" fmla="*/ 9 h 149"/>
                <a:gd name="T24" fmla="*/ 140 w 150"/>
                <a:gd name="T25" fmla="*/ 75 h 149"/>
                <a:gd name="T26" fmla="*/ 75 w 150"/>
                <a:gd name="T27" fmla="*/ 140 h 149"/>
                <a:gd name="T28" fmla="*/ 10 w 150"/>
                <a:gd name="T29" fmla="*/ 75 h 149"/>
                <a:gd name="T30" fmla="*/ 0 w 150"/>
                <a:gd name="T31" fmla="*/ 75 h 149"/>
                <a:gd name="T32" fmla="*/ 75 w 150"/>
                <a:gd name="T33" fmla="*/ 149 h 149"/>
                <a:gd name="T34" fmla="*/ 150 w 150"/>
                <a:gd name="T35" fmla="*/ 75 h 149"/>
                <a:gd name="T36" fmla="*/ 75 w 150"/>
                <a:gd name="T37" fmla="*/ 0 h 149"/>
                <a:gd name="T38" fmla="*/ 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8" y="61"/>
                  </a:moveTo>
                  <a:cubicBezTo>
                    <a:pt x="46" y="84"/>
                    <a:pt x="46" y="84"/>
                    <a:pt x="46" y="84"/>
                  </a:cubicBezTo>
                  <a:cubicBezTo>
                    <a:pt x="46" y="65"/>
                    <a:pt x="46" y="65"/>
                    <a:pt x="46" y="65"/>
                  </a:cubicBezTo>
                  <a:cubicBezTo>
                    <a:pt x="75" y="34"/>
                    <a:pt x="75" y="34"/>
                    <a:pt x="75" y="34"/>
                  </a:cubicBezTo>
                  <a:cubicBezTo>
                    <a:pt x="104" y="65"/>
                    <a:pt x="104" y="65"/>
                    <a:pt x="104" y="65"/>
                  </a:cubicBezTo>
                  <a:cubicBezTo>
                    <a:pt x="104" y="84"/>
                    <a:pt x="104" y="84"/>
                    <a:pt x="104" y="84"/>
                  </a:cubicBezTo>
                  <a:cubicBezTo>
                    <a:pt x="82" y="61"/>
                    <a:pt x="82" y="61"/>
                    <a:pt x="82" y="61"/>
                  </a:cubicBezTo>
                  <a:cubicBezTo>
                    <a:pt x="82" y="113"/>
                    <a:pt x="82" y="113"/>
                    <a:pt x="82" y="113"/>
                  </a:cubicBezTo>
                  <a:cubicBezTo>
                    <a:pt x="68" y="113"/>
                    <a:pt x="68" y="113"/>
                    <a:pt x="68" y="113"/>
                  </a:cubicBezTo>
                  <a:lnTo>
                    <a:pt x="68" y="61"/>
                  </a:lnTo>
                  <a:close/>
                  <a:moveTo>
                    <a:pt x="10" y="75"/>
                  </a:moveTo>
                  <a:cubicBezTo>
                    <a:pt x="10" y="39"/>
                    <a:pt x="39" y="9"/>
                    <a:pt x="75" y="9"/>
                  </a:cubicBezTo>
                  <a:cubicBezTo>
                    <a:pt x="111" y="9"/>
                    <a:pt x="140" y="39"/>
                    <a:pt x="140" y="75"/>
                  </a:cubicBezTo>
                  <a:cubicBezTo>
                    <a:pt x="140" y="111"/>
                    <a:pt x="111" y="140"/>
                    <a:pt x="75" y="140"/>
                  </a:cubicBezTo>
                  <a:cubicBezTo>
                    <a:pt x="39" y="140"/>
                    <a:pt x="10" y="111"/>
                    <a:pt x="10" y="75"/>
                  </a:cubicBezTo>
                  <a:moveTo>
                    <a:pt x="0" y="75"/>
                  </a:moveTo>
                  <a:cubicBezTo>
                    <a:pt x="0" y="116"/>
                    <a:pt x="34" y="149"/>
                    <a:pt x="75" y="149"/>
                  </a:cubicBezTo>
                  <a:cubicBezTo>
                    <a:pt x="116" y="149"/>
                    <a:pt x="150" y="116"/>
                    <a:pt x="150" y="75"/>
                  </a:cubicBezTo>
                  <a:cubicBezTo>
                    <a:pt x="150" y="33"/>
                    <a:pt x="116" y="0"/>
                    <a:pt x="75" y="0"/>
                  </a:cubicBezTo>
                  <a:cubicBezTo>
                    <a:pt x="34" y="0"/>
                    <a:pt x="0" y="33"/>
                    <a:pt x="0" y="75"/>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 name="Freeform 9"/>
            <p:cNvSpPr>
              <a:spLocks noEditPoints="1"/>
            </p:cNvSpPr>
            <p:nvPr/>
          </p:nvSpPr>
          <p:spPr bwMode="black">
            <a:xfrm rot="8100000">
              <a:off x="3615221" y="4538465"/>
              <a:ext cx="791307" cy="788115"/>
            </a:xfrm>
            <a:custGeom>
              <a:avLst/>
              <a:gdLst>
                <a:gd name="T0" fmla="*/ 68 w 150"/>
                <a:gd name="T1" fmla="*/ 61 h 149"/>
                <a:gd name="T2" fmla="*/ 46 w 150"/>
                <a:gd name="T3" fmla="*/ 84 h 149"/>
                <a:gd name="T4" fmla="*/ 46 w 150"/>
                <a:gd name="T5" fmla="*/ 65 h 149"/>
                <a:gd name="T6" fmla="*/ 75 w 150"/>
                <a:gd name="T7" fmla="*/ 34 h 149"/>
                <a:gd name="T8" fmla="*/ 104 w 150"/>
                <a:gd name="T9" fmla="*/ 65 h 149"/>
                <a:gd name="T10" fmla="*/ 104 w 150"/>
                <a:gd name="T11" fmla="*/ 84 h 149"/>
                <a:gd name="T12" fmla="*/ 82 w 150"/>
                <a:gd name="T13" fmla="*/ 61 h 149"/>
                <a:gd name="T14" fmla="*/ 82 w 150"/>
                <a:gd name="T15" fmla="*/ 113 h 149"/>
                <a:gd name="T16" fmla="*/ 68 w 150"/>
                <a:gd name="T17" fmla="*/ 113 h 149"/>
                <a:gd name="T18" fmla="*/ 68 w 150"/>
                <a:gd name="T19" fmla="*/ 61 h 149"/>
                <a:gd name="T20" fmla="*/ 10 w 150"/>
                <a:gd name="T21" fmla="*/ 75 h 149"/>
                <a:gd name="T22" fmla="*/ 75 w 150"/>
                <a:gd name="T23" fmla="*/ 9 h 149"/>
                <a:gd name="T24" fmla="*/ 140 w 150"/>
                <a:gd name="T25" fmla="*/ 75 h 149"/>
                <a:gd name="T26" fmla="*/ 75 w 150"/>
                <a:gd name="T27" fmla="*/ 140 h 149"/>
                <a:gd name="T28" fmla="*/ 10 w 150"/>
                <a:gd name="T29" fmla="*/ 75 h 149"/>
                <a:gd name="T30" fmla="*/ 0 w 150"/>
                <a:gd name="T31" fmla="*/ 75 h 149"/>
                <a:gd name="T32" fmla="*/ 75 w 150"/>
                <a:gd name="T33" fmla="*/ 149 h 149"/>
                <a:gd name="T34" fmla="*/ 150 w 150"/>
                <a:gd name="T35" fmla="*/ 75 h 149"/>
                <a:gd name="T36" fmla="*/ 75 w 150"/>
                <a:gd name="T37" fmla="*/ 0 h 149"/>
                <a:gd name="T38" fmla="*/ 0 w 150"/>
                <a:gd name="T39"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0" h="149">
                  <a:moveTo>
                    <a:pt x="68" y="61"/>
                  </a:moveTo>
                  <a:cubicBezTo>
                    <a:pt x="46" y="84"/>
                    <a:pt x="46" y="84"/>
                    <a:pt x="46" y="84"/>
                  </a:cubicBezTo>
                  <a:cubicBezTo>
                    <a:pt x="46" y="65"/>
                    <a:pt x="46" y="65"/>
                    <a:pt x="46" y="65"/>
                  </a:cubicBezTo>
                  <a:cubicBezTo>
                    <a:pt x="75" y="34"/>
                    <a:pt x="75" y="34"/>
                    <a:pt x="75" y="34"/>
                  </a:cubicBezTo>
                  <a:cubicBezTo>
                    <a:pt x="104" y="65"/>
                    <a:pt x="104" y="65"/>
                    <a:pt x="104" y="65"/>
                  </a:cubicBezTo>
                  <a:cubicBezTo>
                    <a:pt x="104" y="84"/>
                    <a:pt x="104" y="84"/>
                    <a:pt x="104" y="84"/>
                  </a:cubicBezTo>
                  <a:cubicBezTo>
                    <a:pt x="82" y="61"/>
                    <a:pt x="82" y="61"/>
                    <a:pt x="82" y="61"/>
                  </a:cubicBezTo>
                  <a:cubicBezTo>
                    <a:pt x="82" y="113"/>
                    <a:pt x="82" y="113"/>
                    <a:pt x="82" y="113"/>
                  </a:cubicBezTo>
                  <a:cubicBezTo>
                    <a:pt x="68" y="113"/>
                    <a:pt x="68" y="113"/>
                    <a:pt x="68" y="113"/>
                  </a:cubicBezTo>
                  <a:lnTo>
                    <a:pt x="68" y="61"/>
                  </a:lnTo>
                  <a:close/>
                  <a:moveTo>
                    <a:pt x="10" y="75"/>
                  </a:moveTo>
                  <a:cubicBezTo>
                    <a:pt x="10" y="39"/>
                    <a:pt x="39" y="9"/>
                    <a:pt x="75" y="9"/>
                  </a:cubicBezTo>
                  <a:cubicBezTo>
                    <a:pt x="111" y="9"/>
                    <a:pt x="140" y="39"/>
                    <a:pt x="140" y="75"/>
                  </a:cubicBezTo>
                  <a:cubicBezTo>
                    <a:pt x="140" y="111"/>
                    <a:pt x="111" y="140"/>
                    <a:pt x="75" y="140"/>
                  </a:cubicBezTo>
                  <a:cubicBezTo>
                    <a:pt x="39" y="140"/>
                    <a:pt x="10" y="111"/>
                    <a:pt x="10" y="75"/>
                  </a:cubicBezTo>
                  <a:moveTo>
                    <a:pt x="0" y="75"/>
                  </a:moveTo>
                  <a:cubicBezTo>
                    <a:pt x="0" y="116"/>
                    <a:pt x="34" y="149"/>
                    <a:pt x="75" y="149"/>
                  </a:cubicBezTo>
                  <a:cubicBezTo>
                    <a:pt x="116" y="149"/>
                    <a:pt x="150" y="116"/>
                    <a:pt x="150" y="75"/>
                  </a:cubicBezTo>
                  <a:cubicBezTo>
                    <a:pt x="150" y="33"/>
                    <a:pt x="116" y="0"/>
                    <a:pt x="75" y="0"/>
                  </a:cubicBezTo>
                  <a:cubicBezTo>
                    <a:pt x="34" y="0"/>
                    <a:pt x="0" y="33"/>
                    <a:pt x="0" y="75"/>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Tree>
    <p:extLst>
      <p:ext uri="{BB962C8B-B14F-4D97-AF65-F5344CB8AC3E}">
        <p14:creationId xmlns:p14="http://schemas.microsoft.com/office/powerpoint/2010/main" val="374189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630" y="475376"/>
            <a:ext cx="9905998" cy="917196"/>
          </a:xfrm>
        </p:spPr>
        <p:txBody>
          <a:bodyPr/>
          <a:lstStyle/>
          <a:p>
            <a:r>
              <a:rPr lang="en-US" dirty="0" smtClean="0"/>
              <a:t>Building for snap and portrait</a:t>
            </a:r>
            <a:endParaRPr lang="en-US" dirty="0"/>
          </a:p>
        </p:txBody>
      </p:sp>
      <p:sp>
        <p:nvSpPr>
          <p:cNvPr id="11" name="Rectangle 10"/>
          <p:cNvSpPr/>
          <p:nvPr/>
        </p:nvSpPr>
        <p:spPr bwMode="auto">
          <a:xfrm>
            <a:off x="2108921" y="1660493"/>
            <a:ext cx="4799900" cy="90341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200" kern="0" dirty="0">
                <a:solidFill>
                  <a:srgbClr val="FFFFFF">
                    <a:alpha val="99000"/>
                  </a:srgbClr>
                </a:solidFill>
                <a:ea typeface="Segoe UI" pitchFamily="34" charset="0"/>
                <a:cs typeface="Segoe UI" pitchFamily="34" charset="0"/>
              </a:rPr>
              <a:t>Snap</a:t>
            </a:r>
          </a:p>
        </p:txBody>
      </p:sp>
      <p:sp>
        <p:nvSpPr>
          <p:cNvPr id="14" name="Rectangle 13"/>
          <p:cNvSpPr/>
          <p:nvPr/>
        </p:nvSpPr>
        <p:spPr bwMode="auto">
          <a:xfrm>
            <a:off x="7123970" y="1660494"/>
            <a:ext cx="2178263" cy="903412"/>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defTabSz="914099" fontAlgn="base">
              <a:lnSpc>
                <a:spcPct val="90000"/>
              </a:lnSpc>
              <a:spcBef>
                <a:spcPct val="0"/>
              </a:spcBef>
              <a:spcAft>
                <a:spcPct val="0"/>
              </a:spcAft>
              <a:defRPr/>
            </a:pPr>
            <a:r>
              <a:rPr lang="en-US" sz="2200" kern="0" dirty="0">
                <a:solidFill>
                  <a:srgbClr val="FFFFFF">
                    <a:alpha val="99000"/>
                  </a:srgbClr>
                </a:solidFill>
                <a:ea typeface="Segoe UI" pitchFamily="34" charset="0"/>
                <a:cs typeface="Segoe UI" pitchFamily="34" charset="0"/>
              </a:rPr>
              <a:t>Portrait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921" y="2563906"/>
            <a:ext cx="4799900" cy="2698625"/>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3970" y="2563905"/>
            <a:ext cx="2178263" cy="38800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70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Binding</a:t>
            </a:r>
            <a:endParaRPr lang="en-US" dirty="0"/>
          </a:p>
        </p:txBody>
      </p:sp>
      <p:pic>
        <p:nvPicPr>
          <p:cNvPr id="3" name="Picture 2"/>
          <p:cNvPicPr>
            <a:picLocks noChangeAspect="1"/>
          </p:cNvPicPr>
          <p:nvPr/>
        </p:nvPicPr>
        <p:blipFill>
          <a:blip r:embed="rId3"/>
          <a:stretch>
            <a:fillRect/>
          </a:stretch>
        </p:blipFill>
        <p:spPr>
          <a:xfrm>
            <a:off x="8110712" y="5230884"/>
            <a:ext cx="3705225" cy="12954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15228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609600" y="1600202"/>
            <a:ext cx="10972800" cy="3523734"/>
          </a:xfrm>
        </p:spPr>
        <p:txBody>
          <a:bodyPr>
            <a:noAutofit/>
          </a:bodyPr>
          <a:lstStyle/>
          <a:p>
            <a:pPr marL="0" indent="0">
              <a:buNone/>
            </a:pPr>
            <a:r>
              <a:rPr lang="en-US" sz="2400" dirty="0" smtClean="0"/>
              <a:t>Each data binding has three parts:</a:t>
            </a:r>
          </a:p>
          <a:p>
            <a:pPr lvl="2"/>
            <a:r>
              <a:rPr lang="en-US" sz="2000" b="1" dirty="0" smtClean="0"/>
              <a:t>Binding source</a:t>
            </a:r>
            <a:r>
              <a:rPr lang="en-US" sz="2000" dirty="0" smtClean="0"/>
              <a:t>: an object with data that you want to present (this is the View Model)</a:t>
            </a:r>
          </a:p>
          <a:p>
            <a:pPr lvl="2"/>
            <a:r>
              <a:rPr lang="en-US" sz="2000" b="1" dirty="0" smtClean="0"/>
              <a:t>Binding target</a:t>
            </a:r>
            <a:r>
              <a:rPr lang="en-US" sz="2000" dirty="0" smtClean="0"/>
              <a:t>: a </a:t>
            </a:r>
            <a:r>
              <a:rPr lang="en-US" sz="2000" b="1" dirty="0" err="1" smtClean="0"/>
              <a:t>DependencyProperty</a:t>
            </a:r>
            <a:r>
              <a:rPr lang="en-US" sz="2000" dirty="0" smtClean="0"/>
              <a:t> of a </a:t>
            </a:r>
            <a:r>
              <a:rPr lang="en-US" sz="2000" b="1" dirty="0" err="1" smtClean="0"/>
              <a:t>FrameworkElement</a:t>
            </a:r>
            <a:endParaRPr lang="en-US" sz="2000" b="1" dirty="0" smtClean="0"/>
          </a:p>
          <a:p>
            <a:pPr lvl="2"/>
            <a:r>
              <a:rPr lang="en-US" sz="2000" b="1" dirty="0" smtClean="0"/>
              <a:t>Binding object</a:t>
            </a:r>
            <a:r>
              <a:rPr lang="en-US" sz="2000" dirty="0" smtClean="0"/>
              <a:t>: synchronizes data between the source and target, possibly reformatting it with a value converter</a:t>
            </a:r>
          </a:p>
          <a:p>
            <a:pPr lvl="1"/>
            <a:endParaRPr lang="en-US" sz="2000" dirty="0"/>
          </a:p>
        </p:txBody>
      </p:sp>
      <p:sp>
        <p:nvSpPr>
          <p:cNvPr id="3" name="Title 2"/>
          <p:cNvSpPr>
            <a:spLocks noGrp="1"/>
          </p:cNvSpPr>
          <p:nvPr>
            <p:ph type="title"/>
          </p:nvPr>
        </p:nvSpPr>
        <p:spPr/>
        <p:txBody>
          <a:bodyPr>
            <a:normAutofit fontScale="90000"/>
          </a:bodyPr>
          <a:lstStyle/>
          <a:p>
            <a:r>
              <a:rPr lang="en-US" dirty="0" smtClean="0"/>
              <a:t>Data Binding Overview</a:t>
            </a:r>
            <a:endParaRPr lang="en-US" dirty="0"/>
          </a:p>
        </p:txBody>
      </p:sp>
    </p:spTree>
    <p:extLst>
      <p:ext uri="{BB962C8B-B14F-4D97-AF65-F5344CB8AC3E}">
        <p14:creationId xmlns:p14="http://schemas.microsoft.com/office/powerpoint/2010/main" val="2017497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1"/>
          </p:nvPr>
        </p:nvSpPr>
        <p:spPr>
          <a:xfrm>
            <a:off x="499762" y="4266995"/>
            <a:ext cx="10769600" cy="2174955"/>
          </a:xfrm>
        </p:spPr>
        <p:txBody>
          <a:bodyPr>
            <a:normAutofit/>
          </a:bodyPr>
          <a:lstStyle/>
          <a:p>
            <a:pPr marL="0" indent="0">
              <a:buNone/>
            </a:pPr>
            <a:r>
              <a:rPr lang="en-US" sz="2400" dirty="0"/>
              <a:t>Binding engine gets information from the Binding object:</a:t>
            </a:r>
          </a:p>
          <a:p>
            <a:pPr lvl="2"/>
            <a:r>
              <a:rPr lang="en-US" sz="1800" dirty="0" smtClean="0"/>
              <a:t>Source </a:t>
            </a:r>
            <a:r>
              <a:rPr lang="en-US" sz="1800" dirty="0"/>
              <a:t>and target </a:t>
            </a:r>
            <a:r>
              <a:rPr lang="en-US" sz="1800" dirty="0" smtClean="0"/>
              <a:t>objects</a:t>
            </a:r>
            <a:endParaRPr lang="en-US" sz="1800" dirty="0"/>
          </a:p>
          <a:p>
            <a:pPr lvl="2"/>
            <a:r>
              <a:rPr lang="en-US" sz="1800" dirty="0" smtClean="0"/>
              <a:t>Direction </a:t>
            </a:r>
            <a:r>
              <a:rPr lang="en-US" sz="1800" dirty="0"/>
              <a:t>of the data </a:t>
            </a:r>
            <a:r>
              <a:rPr lang="en-US" sz="1800" dirty="0" smtClean="0"/>
              <a:t>flow</a:t>
            </a:r>
            <a:r>
              <a:rPr lang="en-US" sz="1800" dirty="0"/>
              <a:t> </a:t>
            </a:r>
            <a:r>
              <a:rPr lang="en-US" sz="1800" dirty="0" smtClean="0"/>
              <a:t>(</a:t>
            </a:r>
            <a:r>
              <a:rPr lang="en-US" sz="1800" dirty="0" err="1" smtClean="0"/>
              <a:t>Binding.Mode</a:t>
            </a:r>
            <a:r>
              <a:rPr lang="en-US" sz="1800" dirty="0" smtClean="0"/>
              <a:t> property)</a:t>
            </a:r>
            <a:endParaRPr lang="en-US" sz="1800" dirty="0"/>
          </a:p>
          <a:p>
            <a:pPr lvl="2"/>
            <a:r>
              <a:rPr lang="en-US" sz="1800" dirty="0" smtClean="0"/>
              <a:t>Optionally, a value converter (Converter property)</a:t>
            </a:r>
          </a:p>
          <a:p>
            <a:pPr lvl="3"/>
            <a:r>
              <a:rPr lang="en-US" sz="1600" dirty="0" smtClean="0"/>
              <a:t>Instance of a class that implements </a:t>
            </a:r>
            <a:r>
              <a:rPr lang="en-US" sz="1600" dirty="0" err="1" smtClean="0"/>
              <a:t>IValueConverter</a:t>
            </a:r>
            <a:endParaRPr lang="en-US" sz="1600" dirty="0"/>
          </a:p>
          <a:p>
            <a:endParaRPr lang="en-US" sz="2400" dirty="0"/>
          </a:p>
        </p:txBody>
      </p:sp>
      <p:sp>
        <p:nvSpPr>
          <p:cNvPr id="3" name="Title 2"/>
          <p:cNvSpPr>
            <a:spLocks noGrp="1"/>
          </p:cNvSpPr>
          <p:nvPr>
            <p:ph type="title"/>
          </p:nvPr>
        </p:nvSpPr>
        <p:spPr/>
        <p:txBody>
          <a:bodyPr>
            <a:normAutofit fontScale="90000"/>
          </a:bodyPr>
          <a:lstStyle/>
          <a:p>
            <a:r>
              <a:rPr lang="en-US" dirty="0" smtClean="0"/>
              <a:t>Data Binding Architecture</a:t>
            </a:r>
            <a:endParaRPr lang="en-US" dirty="0"/>
          </a:p>
        </p:txBody>
      </p:sp>
      <p:sp>
        <p:nvSpPr>
          <p:cNvPr id="12" name="Rectangle 11"/>
          <p:cNvSpPr/>
          <p:nvPr/>
        </p:nvSpPr>
        <p:spPr>
          <a:xfrm>
            <a:off x="9753600" y="1905000"/>
            <a:ext cx="2336800" cy="12192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182880" bIns="121920" rtlCol="0" anchor="t" anchorCtr="0"/>
          <a:lstStyle/>
          <a:p>
            <a:pPr algn="ctr"/>
            <a:r>
              <a:rPr lang="en-US" sz="2400" dirty="0">
                <a:solidFill>
                  <a:schemeClr val="bg1"/>
                </a:solidFill>
              </a:rPr>
              <a:t>Binding Target</a:t>
            </a:r>
          </a:p>
          <a:p>
            <a:pPr algn="ctr"/>
            <a:r>
              <a:rPr lang="en-US" sz="1867" dirty="0">
                <a:solidFill>
                  <a:schemeClr val="bg1"/>
                </a:solidFill>
              </a:rPr>
              <a:t>(Property)</a:t>
            </a:r>
          </a:p>
        </p:txBody>
      </p:sp>
      <p:sp>
        <p:nvSpPr>
          <p:cNvPr id="13" name="Rectangle 12"/>
          <p:cNvSpPr/>
          <p:nvPr/>
        </p:nvSpPr>
        <p:spPr>
          <a:xfrm>
            <a:off x="203199" y="1904999"/>
            <a:ext cx="3276599" cy="121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182880" bIns="121920" rtlCol="0" anchor="t" anchorCtr="0"/>
          <a:lstStyle/>
          <a:p>
            <a:pPr algn="ctr"/>
            <a:r>
              <a:rPr lang="en-US" sz="2400" dirty="0">
                <a:solidFill>
                  <a:schemeClr val="bg1"/>
                </a:solidFill>
              </a:rPr>
              <a:t>Binding Source </a:t>
            </a:r>
            <a:r>
              <a:rPr lang="en-US" sz="1867" dirty="0">
                <a:solidFill>
                  <a:schemeClr val="bg1"/>
                </a:solidFill>
              </a:rPr>
              <a:t>(</a:t>
            </a:r>
            <a:r>
              <a:rPr lang="en-US" sz="1867" dirty="0" err="1">
                <a:solidFill>
                  <a:schemeClr val="bg1"/>
                </a:solidFill>
              </a:rPr>
              <a:t>DependecyProperty</a:t>
            </a:r>
            <a:r>
              <a:rPr lang="en-US" sz="1867" dirty="0">
                <a:solidFill>
                  <a:schemeClr val="bg1"/>
                </a:solidFill>
              </a:rPr>
              <a:t> / </a:t>
            </a:r>
            <a:r>
              <a:rPr lang="en-US" sz="1867" dirty="0" err="1">
                <a:solidFill>
                  <a:schemeClr val="bg1"/>
                </a:solidFill>
              </a:rPr>
              <a:t>INotifyPropertyChanged</a:t>
            </a:r>
            <a:r>
              <a:rPr lang="en-US" sz="2400" dirty="0">
                <a:solidFill>
                  <a:schemeClr val="bg1"/>
                </a:solidFill>
              </a:rPr>
              <a:t>)</a:t>
            </a:r>
          </a:p>
        </p:txBody>
      </p:sp>
      <p:cxnSp>
        <p:nvCxnSpPr>
          <p:cNvPr id="25" name="Elbow Connector 24"/>
          <p:cNvCxnSpPr>
            <a:stCxn id="13" idx="3"/>
            <a:endCxn id="19" idx="1"/>
          </p:cNvCxnSpPr>
          <p:nvPr/>
        </p:nvCxnSpPr>
        <p:spPr>
          <a:xfrm>
            <a:off x="3479797" y="2514599"/>
            <a:ext cx="1905003" cy="0"/>
          </a:xfrm>
          <a:prstGeom prst="straightConnector1">
            <a:avLst/>
          </a:prstGeom>
          <a:ln w="190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9" idx="3"/>
            <a:endCxn id="12" idx="1"/>
          </p:cNvCxnSpPr>
          <p:nvPr/>
        </p:nvCxnSpPr>
        <p:spPr>
          <a:xfrm>
            <a:off x="7721600" y="2514600"/>
            <a:ext cx="2032000" cy="1"/>
          </a:xfrm>
          <a:prstGeom prst="bentConnector3">
            <a:avLst>
              <a:gd name="adj1" fmla="val 50000"/>
            </a:avLst>
          </a:prstGeom>
          <a:ln w="19050">
            <a:solidFill>
              <a:schemeClr val="accent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384800" y="1904999"/>
            <a:ext cx="2336800" cy="12191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21920" rIns="182880" bIns="121920" rtlCol="0" anchor="t" anchorCtr="0"/>
          <a:lstStyle/>
          <a:p>
            <a:pPr algn="ctr"/>
            <a:r>
              <a:rPr lang="en-US" sz="2400" dirty="0">
                <a:solidFill>
                  <a:schemeClr val="bg1"/>
                </a:solidFill>
              </a:rPr>
              <a:t>Binding Object</a:t>
            </a:r>
          </a:p>
        </p:txBody>
      </p:sp>
      <p:sp>
        <p:nvSpPr>
          <p:cNvPr id="135" name="Rectangle 134"/>
          <p:cNvSpPr/>
          <p:nvPr/>
        </p:nvSpPr>
        <p:spPr>
          <a:xfrm>
            <a:off x="3479797" y="1803400"/>
            <a:ext cx="1905003" cy="666977"/>
          </a:xfrm>
          <a:prstGeom prst="rect">
            <a:avLst/>
          </a:prstGeom>
        </p:spPr>
        <p:txBody>
          <a:bodyPr wrap="square">
            <a:spAutoFit/>
          </a:bodyPr>
          <a:lstStyle/>
          <a:p>
            <a:pPr algn="ctr"/>
            <a:r>
              <a:rPr lang="en-US" sz="1867" dirty="0"/>
              <a:t>Data Updates (one-way)</a:t>
            </a:r>
          </a:p>
        </p:txBody>
      </p:sp>
      <p:cxnSp>
        <p:nvCxnSpPr>
          <p:cNvPr id="162" name="Elbow Connector 161"/>
          <p:cNvCxnSpPr>
            <a:endCxn id="13" idx="2"/>
          </p:cNvCxnSpPr>
          <p:nvPr/>
        </p:nvCxnSpPr>
        <p:spPr>
          <a:xfrm rot="10800000">
            <a:off x="1841499" y="3124197"/>
            <a:ext cx="3949701" cy="324955"/>
          </a:xfrm>
          <a:prstGeom prst="bentConnector2">
            <a:avLst/>
          </a:prstGeom>
          <a:ln w="1905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3479797" y="2751525"/>
            <a:ext cx="1905003" cy="666977"/>
          </a:xfrm>
          <a:prstGeom prst="rect">
            <a:avLst/>
          </a:prstGeom>
        </p:spPr>
        <p:txBody>
          <a:bodyPr wrap="square">
            <a:spAutoFit/>
          </a:bodyPr>
          <a:lstStyle/>
          <a:p>
            <a:pPr algn="ctr"/>
            <a:r>
              <a:rPr lang="en-US" sz="1867" dirty="0"/>
              <a:t>Data Updates (two-way)</a:t>
            </a:r>
          </a:p>
        </p:txBody>
      </p:sp>
      <p:sp>
        <p:nvSpPr>
          <p:cNvPr id="179" name="Rectangle 178"/>
          <p:cNvSpPr/>
          <p:nvPr/>
        </p:nvSpPr>
        <p:spPr>
          <a:xfrm>
            <a:off x="7721600" y="1803401"/>
            <a:ext cx="2032000" cy="666977"/>
          </a:xfrm>
          <a:prstGeom prst="rect">
            <a:avLst/>
          </a:prstGeom>
        </p:spPr>
        <p:txBody>
          <a:bodyPr wrap="square">
            <a:spAutoFit/>
          </a:bodyPr>
          <a:lstStyle/>
          <a:p>
            <a:pPr algn="ctr"/>
            <a:r>
              <a:rPr lang="en-US" sz="1867" dirty="0"/>
              <a:t>Data Updates (one-way)</a:t>
            </a:r>
          </a:p>
        </p:txBody>
      </p:sp>
      <p:cxnSp>
        <p:nvCxnSpPr>
          <p:cNvPr id="181" name="Elbow Connector 180"/>
          <p:cNvCxnSpPr>
            <a:stCxn id="12" idx="2"/>
            <a:endCxn id="19" idx="2"/>
          </p:cNvCxnSpPr>
          <p:nvPr/>
        </p:nvCxnSpPr>
        <p:spPr>
          <a:xfrm rot="5400000" flipH="1">
            <a:off x="8737599" y="939799"/>
            <a:ext cx="3" cy="4368800"/>
          </a:xfrm>
          <a:prstGeom prst="bentConnector3">
            <a:avLst>
              <a:gd name="adj1" fmla="val -11430000000"/>
            </a:avLst>
          </a:prstGeom>
          <a:ln w="19050">
            <a:solidFill>
              <a:schemeClr val="accent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7721600" y="2758105"/>
            <a:ext cx="2032000" cy="666977"/>
          </a:xfrm>
          <a:prstGeom prst="rect">
            <a:avLst/>
          </a:prstGeom>
        </p:spPr>
        <p:txBody>
          <a:bodyPr wrap="square">
            <a:spAutoFit/>
          </a:bodyPr>
          <a:lstStyle/>
          <a:p>
            <a:pPr algn="ctr"/>
            <a:r>
              <a:rPr lang="en-US" sz="1867" dirty="0"/>
              <a:t>Data Updates (two-way)</a:t>
            </a:r>
          </a:p>
        </p:txBody>
      </p:sp>
      <p:cxnSp>
        <p:nvCxnSpPr>
          <p:cNvPr id="251" name="Elbow Connector 250"/>
          <p:cNvCxnSpPr/>
          <p:nvPr/>
        </p:nvCxnSpPr>
        <p:spPr>
          <a:xfrm>
            <a:off x="5799667" y="3117938"/>
            <a:ext cx="0" cy="351367"/>
          </a:xfrm>
          <a:prstGeom prst="straightConnector1">
            <a:avLst/>
          </a:prstGeom>
          <a:ln w="19050">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211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a:xfrm>
            <a:off x="609600" y="1457246"/>
            <a:ext cx="10972800" cy="4077013"/>
          </a:xfrm>
        </p:spPr>
        <p:txBody>
          <a:bodyPr>
            <a:normAutofit/>
          </a:bodyPr>
          <a:lstStyle/>
          <a:p>
            <a:pPr marL="0" indent="0">
              <a:buNone/>
            </a:pPr>
            <a:r>
              <a:rPr lang="en-US" sz="2400" dirty="0" smtClean="0"/>
              <a:t>Two ways in XAML to define the source object for a data binding:</a:t>
            </a:r>
          </a:p>
          <a:p>
            <a:pPr lvl="1"/>
            <a:r>
              <a:rPr lang="en-US" sz="2000" b="1" dirty="0" err="1" smtClean="0"/>
              <a:t>DataContext</a:t>
            </a:r>
            <a:r>
              <a:rPr lang="en-US" sz="2000" dirty="0" smtClean="0"/>
              <a:t> property</a:t>
            </a:r>
          </a:p>
          <a:p>
            <a:pPr lvl="2"/>
            <a:r>
              <a:rPr lang="en-US" sz="1800" dirty="0" smtClean="0"/>
              <a:t>Must bind to a type that implements </a:t>
            </a:r>
            <a:r>
              <a:rPr lang="en-US" sz="1800" b="1" dirty="0" err="1" smtClean="0"/>
              <a:t>INotifyPropertyChanged</a:t>
            </a:r>
            <a:endParaRPr lang="en-US" sz="1800" b="1" dirty="0" smtClean="0"/>
          </a:p>
          <a:p>
            <a:pPr lvl="2"/>
            <a:r>
              <a:rPr lang="en-US" sz="1800" dirty="0"/>
              <a:t>Sets the bindings for that element and all child </a:t>
            </a:r>
            <a:r>
              <a:rPr lang="en-US" sz="1800" dirty="0" smtClean="0"/>
              <a:t>elements</a:t>
            </a:r>
            <a:endParaRPr lang="en-US" sz="1800" b="1" dirty="0" smtClean="0"/>
          </a:p>
          <a:p>
            <a:pPr lvl="1"/>
            <a:r>
              <a:rPr lang="en-GB" sz="2000" b="1" dirty="0" err="1" smtClean="0"/>
              <a:t>ItemsSource</a:t>
            </a:r>
            <a:r>
              <a:rPr lang="en-GB" sz="2000" dirty="0" smtClean="0"/>
              <a:t> </a:t>
            </a:r>
            <a:r>
              <a:rPr lang="en-GB" sz="2000" dirty="0"/>
              <a:t>property of a List </a:t>
            </a:r>
            <a:r>
              <a:rPr lang="en-GB" sz="2000" dirty="0" smtClean="0"/>
              <a:t>control</a:t>
            </a:r>
          </a:p>
          <a:p>
            <a:pPr lvl="2"/>
            <a:r>
              <a:rPr lang="en-GB" sz="1800" dirty="0" smtClean="0"/>
              <a:t>Must bind to a type that implements </a:t>
            </a:r>
            <a:r>
              <a:rPr lang="en-US" sz="1800" b="1" dirty="0" err="1" smtClean="0"/>
              <a:t>INotifyCollectionChanged</a:t>
            </a:r>
            <a:endParaRPr lang="en-US" sz="1800" b="1" dirty="0" smtClean="0"/>
          </a:p>
          <a:p>
            <a:pPr lvl="3"/>
            <a:r>
              <a:rPr lang="en-US" sz="1600" b="1" dirty="0" err="1" smtClean="0"/>
              <a:t>ObservableCollection</a:t>
            </a:r>
            <a:r>
              <a:rPr lang="en-US" sz="1600" dirty="0" smtClean="0"/>
              <a:t> is a built-in class that implements this</a:t>
            </a:r>
            <a:endParaRPr lang="en-GB" sz="1600" dirty="0"/>
          </a:p>
          <a:p>
            <a:pPr lvl="2"/>
            <a:r>
              <a:rPr lang="en-GB" sz="1800" dirty="0"/>
              <a:t>Items </a:t>
            </a:r>
            <a:r>
              <a:rPr lang="en-GB" sz="1800" dirty="0" smtClean="0"/>
              <a:t>contained by the collection must implement </a:t>
            </a:r>
            <a:r>
              <a:rPr lang="en-GB" sz="1800" b="1" dirty="0" err="1" smtClean="0"/>
              <a:t>INotifyPropertyChanged</a:t>
            </a:r>
            <a:endParaRPr lang="en-GB" sz="1800" b="1" dirty="0" smtClean="0"/>
          </a:p>
        </p:txBody>
      </p:sp>
      <p:sp>
        <p:nvSpPr>
          <p:cNvPr id="3" name="Title 2"/>
          <p:cNvSpPr>
            <a:spLocks noGrp="1"/>
          </p:cNvSpPr>
          <p:nvPr>
            <p:ph type="title"/>
          </p:nvPr>
        </p:nvSpPr>
        <p:spPr/>
        <p:txBody>
          <a:bodyPr>
            <a:normAutofit fontScale="90000"/>
          </a:bodyPr>
          <a:lstStyle/>
          <a:p>
            <a:r>
              <a:rPr lang="en-US" smtClean="0"/>
              <a:t>Data Binding</a:t>
            </a:r>
            <a:endParaRPr lang="en-US" dirty="0"/>
          </a:p>
        </p:txBody>
      </p:sp>
    </p:spTree>
    <p:extLst>
      <p:ext uri="{BB962C8B-B14F-4D97-AF65-F5344CB8AC3E}">
        <p14:creationId xmlns:p14="http://schemas.microsoft.com/office/powerpoint/2010/main" val="1193531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9650" y="164757"/>
            <a:ext cx="9905998" cy="1905000"/>
          </a:xfrm>
        </p:spPr>
        <p:txBody>
          <a:bodyPr>
            <a:normAutofit/>
          </a:bodyPr>
          <a:lstStyle/>
          <a:p>
            <a:r>
              <a:rPr lang="en-US" sz="4400" dirty="0" smtClean="0"/>
              <a:t>Kevin Ashley…</a:t>
            </a:r>
            <a:endParaRPr lang="en-US" sz="4400" dirty="0"/>
          </a:p>
        </p:txBody>
      </p:sp>
      <p:sp>
        <p:nvSpPr>
          <p:cNvPr id="3" name="Text Placeholder 2"/>
          <p:cNvSpPr txBox="1">
            <a:spLocks/>
          </p:cNvSpPr>
          <p:nvPr/>
        </p:nvSpPr>
        <p:spPr>
          <a:xfrm>
            <a:off x="1525391" y="1808215"/>
            <a:ext cx="9538495" cy="410655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(Brian </a:t>
            </a:r>
            <a:r>
              <a:rPr lang="en-US" sz="2800" dirty="0" err="1" smtClean="0">
                <a:solidFill>
                  <a:schemeClr val="tx1">
                    <a:alpha val="99000"/>
                  </a:schemeClr>
                </a:solidFill>
              </a:rPr>
              <a:t>Hitney</a:t>
            </a:r>
            <a:r>
              <a:rPr lang="en-US" sz="2800" dirty="0" smtClean="0">
                <a:solidFill>
                  <a:schemeClr val="tx1">
                    <a:alpha val="99000"/>
                  </a:schemeClr>
                </a:solidFill>
              </a:rPr>
              <a:t> to provide slide)</a:t>
            </a:r>
            <a:endParaRPr lang="en-US" dirty="0" smtClean="0">
              <a:solidFill>
                <a:schemeClr val="tx1">
                  <a:alpha val="99000"/>
                </a:schemeClr>
              </a:solidFill>
            </a:endParaRPr>
          </a:p>
          <a:p>
            <a:pPr lvl="1"/>
            <a:endParaRPr lang="en-US" dirty="0" smtClean="0">
              <a:solidFill>
                <a:schemeClr val="tx1">
                  <a:alpha val="99000"/>
                </a:schemeClr>
              </a:solidFill>
            </a:endParaRPr>
          </a:p>
          <a:p>
            <a:endParaRPr lang="en-US" dirty="0" smtClean="0">
              <a:solidFill>
                <a:schemeClr val="tx1">
                  <a:alpha val="99000"/>
                </a:schemeClr>
              </a:solidFill>
            </a:endParaRPr>
          </a:p>
        </p:txBody>
      </p:sp>
    </p:spTree>
    <p:extLst>
      <p:ext uri="{BB962C8B-B14F-4D97-AF65-F5344CB8AC3E}">
        <p14:creationId xmlns:p14="http://schemas.microsoft.com/office/powerpoint/2010/main" val="2548313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609600" y="1803400"/>
            <a:ext cx="10972800" cy="4271939"/>
          </a:xfrm>
        </p:spPr>
        <p:txBody>
          <a:bodyPr>
            <a:normAutofit/>
          </a:bodyPr>
          <a:lstStyle/>
          <a:p>
            <a:pPr marL="0" indent="0">
              <a:buNone/>
            </a:pPr>
            <a:r>
              <a:rPr lang="en-US" sz="2400" dirty="0"/>
              <a:t>A </a:t>
            </a:r>
            <a:r>
              <a:rPr lang="en-US" sz="2400" b="1" dirty="0" err="1"/>
              <a:t>DependencyProperty</a:t>
            </a:r>
            <a:r>
              <a:rPr lang="en-US" sz="2400" dirty="0"/>
              <a:t> is a special type of </a:t>
            </a:r>
            <a:r>
              <a:rPr lang="en-US" sz="2400" dirty="0" smtClean="0"/>
              <a:t>property</a:t>
            </a:r>
          </a:p>
          <a:p>
            <a:pPr lvl="1"/>
            <a:r>
              <a:rPr lang="en-US" sz="2000" dirty="0" smtClean="0"/>
              <a:t>Can be data bound</a:t>
            </a:r>
          </a:p>
          <a:p>
            <a:pPr lvl="1"/>
            <a:r>
              <a:rPr lang="en-US" sz="2000" dirty="0" smtClean="0"/>
              <a:t>Tracked </a:t>
            </a:r>
            <a:r>
              <a:rPr lang="en-US" sz="2000" dirty="0"/>
              <a:t>by </a:t>
            </a:r>
            <a:r>
              <a:rPr lang="en-US" sz="2000" dirty="0" smtClean="0"/>
              <a:t>XAML Binding Engine</a:t>
            </a:r>
          </a:p>
          <a:p>
            <a:pPr lvl="1"/>
            <a:r>
              <a:rPr lang="en-US" sz="2000" dirty="0" smtClean="0"/>
              <a:t>For binding to work, the object with the dependency property </a:t>
            </a:r>
            <a:br>
              <a:rPr lang="en-US" sz="2000" dirty="0" smtClean="0"/>
            </a:br>
            <a:r>
              <a:rPr lang="en-US" sz="2000" dirty="0" smtClean="0"/>
              <a:t>   must be a subclass </a:t>
            </a:r>
            <a:r>
              <a:rPr lang="en-US" sz="2000" dirty="0"/>
              <a:t>of </a:t>
            </a:r>
            <a:r>
              <a:rPr lang="en-US" sz="2000" b="1" dirty="0" err="1" smtClean="0"/>
              <a:t>DependencyObject</a:t>
            </a:r>
            <a:endParaRPr lang="en-US" sz="2000" b="1" dirty="0" smtClean="0"/>
          </a:p>
          <a:p>
            <a:pPr lvl="2"/>
            <a:r>
              <a:rPr lang="en-US" sz="1800" b="1" dirty="0" err="1" smtClean="0"/>
              <a:t>FrameworkElement</a:t>
            </a:r>
            <a:r>
              <a:rPr lang="en-US" sz="1800" dirty="0" smtClean="0"/>
              <a:t> is a subclass of </a:t>
            </a:r>
            <a:r>
              <a:rPr lang="en-US" sz="1800" b="1" dirty="0" err="1" smtClean="0"/>
              <a:t>DependencyObject</a:t>
            </a:r>
            <a:r>
              <a:rPr lang="en-US" sz="1800" dirty="0" smtClean="0"/>
              <a:t>, </a:t>
            </a:r>
            <a:br>
              <a:rPr lang="en-US" sz="1800" dirty="0" smtClean="0"/>
            </a:br>
            <a:r>
              <a:rPr lang="en-US" sz="1800" dirty="0" smtClean="0"/>
              <a:t>so all controls can participate in data binding</a:t>
            </a:r>
            <a:endParaRPr lang="en-US" sz="1800" dirty="0"/>
          </a:p>
          <a:p>
            <a:endParaRPr lang="en-US" sz="2400" dirty="0"/>
          </a:p>
          <a:p>
            <a:endParaRPr lang="en-US" sz="2400" dirty="0"/>
          </a:p>
        </p:txBody>
      </p:sp>
      <p:sp>
        <p:nvSpPr>
          <p:cNvPr id="3" name="Title 2"/>
          <p:cNvSpPr>
            <a:spLocks noGrp="1"/>
          </p:cNvSpPr>
          <p:nvPr>
            <p:ph type="title"/>
          </p:nvPr>
        </p:nvSpPr>
        <p:spPr/>
        <p:txBody>
          <a:bodyPr>
            <a:normAutofit fontScale="90000"/>
          </a:bodyPr>
          <a:lstStyle/>
          <a:p>
            <a:r>
              <a:rPr lang="en-US" dirty="0" smtClean="0"/>
              <a:t>Dependency Property, Dependency Object</a:t>
            </a:r>
            <a:endParaRPr lang="en-US" dirty="0"/>
          </a:p>
        </p:txBody>
      </p:sp>
      <p:sp>
        <p:nvSpPr>
          <p:cNvPr id="6" name="Rectangle 5"/>
          <p:cNvSpPr>
            <a:spLocks noChangeAspect="1"/>
          </p:cNvSpPr>
          <p:nvPr/>
        </p:nvSpPr>
        <p:spPr>
          <a:xfrm>
            <a:off x="508000" y="4851401"/>
            <a:ext cx="11074400" cy="375485"/>
          </a:xfrm>
          <a:prstGeom prst="rect">
            <a:avLst/>
          </a:prstGeom>
          <a:solidFill>
            <a:schemeClr val="bg2"/>
          </a:solidFill>
          <a:ln w="25400">
            <a:noFill/>
          </a:ln>
        </p:spPr>
        <p:style>
          <a:lnRef idx="2">
            <a:schemeClr val="accent1"/>
          </a:lnRef>
          <a:fillRef idx="1">
            <a:schemeClr val="lt1"/>
          </a:fillRef>
          <a:effectRef idx="0">
            <a:schemeClr val="accent1"/>
          </a:effectRef>
          <a:fontRef idx="minor">
            <a:schemeClr val="dk1"/>
          </a:fontRef>
        </p:style>
        <p:txBody>
          <a:bodyPr wrap="square" lIns="91435" tIns="45719" rIns="91435" bIns="45719">
            <a:spAutoFit/>
          </a:bodyPr>
          <a:lstStyle/>
          <a:p>
            <a:pPr>
              <a:lnSpc>
                <a:spcPct val="115000"/>
              </a:lnSpc>
              <a:spcAft>
                <a:spcPts val="1333"/>
              </a:spcAft>
            </a:pPr>
            <a:r>
              <a:rPr lang="en-GB" sz="1600" dirty="0">
                <a:solidFill>
                  <a:srgbClr val="0000FF"/>
                </a:solidFill>
                <a:latin typeface="Consolas"/>
              </a:rPr>
              <a:t>&lt;</a:t>
            </a:r>
            <a:r>
              <a:rPr lang="en-GB" sz="1600" dirty="0" err="1">
                <a:solidFill>
                  <a:srgbClr val="A31515"/>
                </a:solidFill>
                <a:highlight>
                  <a:srgbClr val="FFFF00"/>
                </a:highlight>
                <a:latin typeface="Consolas"/>
              </a:rPr>
              <a:t>TextBlock</a:t>
            </a:r>
            <a:r>
              <a:rPr lang="en-US" sz="1600" dirty="0">
                <a:highlight>
                  <a:srgbClr val="FFFF00"/>
                </a:highlight>
                <a:latin typeface="Calibri"/>
                <a:cs typeface="Times New Roman"/>
              </a:rPr>
              <a:t> </a:t>
            </a:r>
            <a:r>
              <a:rPr lang="en-GB" sz="1600" dirty="0">
                <a:solidFill>
                  <a:srgbClr val="FF0000"/>
                </a:solidFill>
                <a:latin typeface="Consolas"/>
              </a:rPr>
              <a:t>x</a:t>
            </a:r>
            <a:r>
              <a:rPr lang="en-GB" sz="1600" dirty="0">
                <a:solidFill>
                  <a:srgbClr val="0000FF"/>
                </a:solidFill>
                <a:latin typeface="Consolas"/>
              </a:rPr>
              <a:t>:</a:t>
            </a:r>
            <a:r>
              <a:rPr lang="en-GB" sz="1600" dirty="0">
                <a:solidFill>
                  <a:srgbClr val="FF0000"/>
                </a:solidFill>
                <a:latin typeface="Consolas"/>
              </a:rPr>
              <a:t>Name</a:t>
            </a:r>
            <a:r>
              <a:rPr lang="en-GB" sz="1600" dirty="0">
                <a:solidFill>
                  <a:srgbClr val="0000FF"/>
                </a:solidFill>
                <a:latin typeface="Consolas"/>
              </a:rPr>
              <a:t>="DescriptionTextBlock"</a:t>
            </a:r>
            <a:r>
              <a:rPr lang="en-GB" sz="1600" dirty="0">
                <a:solidFill>
                  <a:srgbClr val="FF0000"/>
                </a:solidFill>
                <a:latin typeface="Consolas"/>
              </a:rPr>
              <a:t> Margin</a:t>
            </a:r>
            <a:r>
              <a:rPr lang="en-GB" sz="1600" dirty="0">
                <a:solidFill>
                  <a:srgbClr val="0000FF"/>
                </a:solidFill>
                <a:latin typeface="Consolas"/>
              </a:rPr>
              <a:t>="12,0,0,0"</a:t>
            </a:r>
            <a:r>
              <a:rPr lang="en-GB" sz="1600" dirty="0">
                <a:solidFill>
                  <a:srgbClr val="FF0000"/>
                </a:solidFill>
                <a:latin typeface="Consolas"/>
              </a:rPr>
              <a:t> </a:t>
            </a:r>
            <a:r>
              <a:rPr lang="en-GB" sz="1600" dirty="0">
                <a:solidFill>
                  <a:srgbClr val="FF0000"/>
                </a:solidFill>
                <a:highlight>
                  <a:srgbClr val="FFFF00"/>
                </a:highlight>
                <a:latin typeface="Consolas"/>
              </a:rPr>
              <a:t>Text</a:t>
            </a:r>
            <a:r>
              <a:rPr lang="en-GB" sz="1600" dirty="0">
                <a:solidFill>
                  <a:srgbClr val="0000FF"/>
                </a:solidFill>
                <a:latin typeface="Consolas"/>
              </a:rPr>
              <a:t>="{</a:t>
            </a:r>
            <a:r>
              <a:rPr lang="en-GB" sz="1600" dirty="0">
                <a:solidFill>
                  <a:srgbClr val="A31515"/>
                </a:solidFill>
                <a:latin typeface="Consolas"/>
              </a:rPr>
              <a:t>Binding</a:t>
            </a:r>
            <a:r>
              <a:rPr lang="en-GB" sz="1600" dirty="0">
                <a:solidFill>
                  <a:srgbClr val="FF0000"/>
                </a:solidFill>
                <a:latin typeface="Consolas"/>
              </a:rPr>
              <a:t> </a:t>
            </a:r>
            <a:r>
              <a:rPr lang="en-GB" sz="1600" dirty="0">
                <a:solidFill>
                  <a:srgbClr val="FF0000"/>
                </a:solidFill>
                <a:highlight>
                  <a:srgbClr val="FFFF00"/>
                </a:highlight>
                <a:latin typeface="Consolas"/>
              </a:rPr>
              <a:t>Description</a:t>
            </a:r>
            <a:r>
              <a:rPr lang="en-GB" sz="1600" dirty="0">
                <a:solidFill>
                  <a:srgbClr val="0000FF"/>
                </a:solidFill>
                <a:latin typeface="Consolas"/>
              </a:rPr>
              <a:t>} " /&gt;</a:t>
            </a:r>
            <a:endParaRPr lang="en-US" sz="1467" dirty="0">
              <a:latin typeface="Times New Roman"/>
              <a:ea typeface="Times New Roman"/>
            </a:endParaRPr>
          </a:p>
        </p:txBody>
      </p:sp>
      <p:cxnSp>
        <p:nvCxnSpPr>
          <p:cNvPr id="8" name="Straight Arrow Connector 7"/>
          <p:cNvCxnSpPr/>
          <p:nvPr/>
        </p:nvCxnSpPr>
        <p:spPr>
          <a:xfrm flipV="1">
            <a:off x="5875378" y="5189954"/>
            <a:ext cx="1439823" cy="412540"/>
          </a:xfrm>
          <a:prstGeom prst="straightConnector1">
            <a:avLst/>
          </a:prstGeom>
          <a:ln w="190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9" idx="0"/>
          </p:cNvCxnSpPr>
          <p:nvPr/>
        </p:nvCxnSpPr>
        <p:spPr>
          <a:xfrm flipV="1">
            <a:off x="9347200" y="5189953"/>
            <a:ext cx="0" cy="450752"/>
          </a:xfrm>
          <a:prstGeom prst="straightConnector1">
            <a:avLst/>
          </a:prstGeom>
          <a:ln w="1905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78377" y="5602493"/>
            <a:ext cx="2794000" cy="656462"/>
          </a:xfrm>
          <a:prstGeom prst="rect">
            <a:avLst/>
          </a:prstGeom>
          <a:noFill/>
        </p:spPr>
        <p:txBody>
          <a:bodyPr wrap="square" lIns="0" tIns="0" rIns="0" bIns="0" rtlCol="0">
            <a:spAutoFit/>
          </a:bodyPr>
          <a:lstStyle/>
          <a:p>
            <a:r>
              <a:rPr lang="en-US" sz="2133" dirty="0">
                <a:solidFill>
                  <a:schemeClr val="accent4"/>
                </a:solidFill>
              </a:rPr>
              <a:t>Dependency Property</a:t>
            </a:r>
          </a:p>
        </p:txBody>
      </p:sp>
      <p:sp>
        <p:nvSpPr>
          <p:cNvPr id="19" name="TextBox 18"/>
          <p:cNvSpPr txBox="1"/>
          <p:nvPr/>
        </p:nvSpPr>
        <p:spPr>
          <a:xfrm>
            <a:off x="7721600" y="5640705"/>
            <a:ext cx="3251200" cy="656462"/>
          </a:xfrm>
          <a:prstGeom prst="rect">
            <a:avLst/>
          </a:prstGeom>
          <a:noFill/>
        </p:spPr>
        <p:txBody>
          <a:bodyPr wrap="square" lIns="0" tIns="0" rIns="0" bIns="0" rtlCol="0">
            <a:spAutoFit/>
          </a:bodyPr>
          <a:lstStyle/>
          <a:p>
            <a:r>
              <a:rPr lang="en-US" sz="2133" dirty="0">
                <a:solidFill>
                  <a:schemeClr val="accent4"/>
                </a:solidFill>
              </a:rPr>
              <a:t>Binding Markup Extension</a:t>
            </a:r>
          </a:p>
        </p:txBody>
      </p:sp>
      <p:cxnSp>
        <p:nvCxnSpPr>
          <p:cNvPr id="22" name="Straight Arrow Connector 21"/>
          <p:cNvCxnSpPr/>
          <p:nvPr/>
        </p:nvCxnSpPr>
        <p:spPr>
          <a:xfrm flipH="1" flipV="1">
            <a:off x="1250893" y="5204039"/>
            <a:ext cx="476307" cy="398455"/>
          </a:xfrm>
          <a:prstGeom prst="straightConnector1">
            <a:avLst/>
          </a:prstGeom>
          <a:ln w="1905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14400" y="5640705"/>
            <a:ext cx="2794000" cy="328231"/>
          </a:xfrm>
          <a:prstGeom prst="rect">
            <a:avLst/>
          </a:prstGeom>
          <a:noFill/>
        </p:spPr>
        <p:txBody>
          <a:bodyPr wrap="square" lIns="0" tIns="0" rIns="0" bIns="0" rtlCol="0">
            <a:spAutoFit/>
          </a:bodyPr>
          <a:lstStyle/>
          <a:p>
            <a:r>
              <a:rPr lang="en-US" sz="2133" dirty="0">
                <a:solidFill>
                  <a:schemeClr val="accent4"/>
                </a:solidFill>
              </a:rPr>
              <a:t>Dependency Object</a:t>
            </a:r>
          </a:p>
        </p:txBody>
      </p:sp>
    </p:spTree>
    <p:extLst>
      <p:ext uri="{BB962C8B-B14F-4D97-AF65-F5344CB8AC3E}">
        <p14:creationId xmlns:p14="http://schemas.microsoft.com/office/powerpoint/2010/main" val="1074178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609600" y="1803400"/>
            <a:ext cx="10972800" cy="3053144"/>
          </a:xfrm>
        </p:spPr>
        <p:txBody>
          <a:bodyPr>
            <a:normAutofit/>
          </a:bodyPr>
          <a:lstStyle/>
          <a:p>
            <a:pPr marL="0" indent="0">
              <a:buNone/>
            </a:pPr>
            <a:r>
              <a:rPr lang="en-GB" sz="2400" dirty="0" smtClean="0"/>
              <a:t>You Can also bind to lists in two ways:</a:t>
            </a:r>
          </a:p>
          <a:p>
            <a:r>
              <a:rPr lang="en-US" sz="2000" dirty="0" smtClean="0"/>
              <a:t>Extend </a:t>
            </a:r>
            <a:r>
              <a:rPr lang="en-US" sz="2000" b="1" dirty="0" err="1" smtClean="0"/>
              <a:t>ObservableCollection</a:t>
            </a:r>
            <a:r>
              <a:rPr lang="en-US" sz="2000" b="1" dirty="0" smtClean="0"/>
              <a:t>&lt;T&gt;</a:t>
            </a:r>
          </a:p>
          <a:p>
            <a:r>
              <a:rPr lang="en-US" sz="2000" dirty="0" smtClean="0"/>
              <a:t>Implement </a:t>
            </a:r>
            <a:r>
              <a:rPr lang="en-US" sz="2000" b="1" dirty="0" err="1"/>
              <a:t>IList</a:t>
            </a:r>
            <a:r>
              <a:rPr lang="en-US" sz="2000" dirty="0"/>
              <a:t> and </a:t>
            </a:r>
            <a:r>
              <a:rPr lang="en-US" sz="2000" b="1" dirty="0" err="1" smtClean="0"/>
              <a:t>INotifyCollectionChanged</a:t>
            </a:r>
            <a:endParaRPr lang="en-US" sz="2000" b="1" dirty="0" smtClean="0"/>
          </a:p>
          <a:p>
            <a:pPr lvl="1" indent="0">
              <a:buNone/>
            </a:pPr>
            <a:r>
              <a:rPr lang="en-US" sz="2000" dirty="0" smtClean="0"/>
              <a:t>collection items must implement </a:t>
            </a:r>
            <a:r>
              <a:rPr lang="en-US" sz="2000" b="1" dirty="0" err="1" smtClean="0"/>
              <a:t>INotifyPropertyChanged</a:t>
            </a:r>
            <a:endParaRPr lang="en-US" sz="2000" dirty="0" smtClean="0"/>
          </a:p>
          <a:p>
            <a:pPr lvl="1" indent="0">
              <a:buNone/>
            </a:pPr>
            <a:r>
              <a:rPr lang="en-US" sz="2000" dirty="0" smtClean="0"/>
              <a:t>In the </a:t>
            </a:r>
            <a:r>
              <a:rPr lang="en-US" sz="2000" b="1" dirty="0" err="1" smtClean="0"/>
              <a:t>ItemsPanel</a:t>
            </a:r>
            <a:r>
              <a:rPr lang="en-US" sz="2000" b="1" dirty="0" smtClean="0"/>
              <a:t> </a:t>
            </a:r>
            <a:r>
              <a:rPr lang="en-US" sz="2000" dirty="0" smtClean="0"/>
              <a:t>of the XAML list element, </a:t>
            </a:r>
            <a:br>
              <a:rPr lang="en-US" sz="2000" dirty="0" smtClean="0"/>
            </a:br>
            <a:r>
              <a:rPr lang="en-US" sz="2000" dirty="0" smtClean="0"/>
              <a:t>you are bound to the individual item of the collection</a:t>
            </a:r>
            <a:endParaRPr lang="en-GB" sz="2000" b="1" dirty="0" smtClean="0"/>
          </a:p>
        </p:txBody>
      </p:sp>
      <p:sp>
        <p:nvSpPr>
          <p:cNvPr id="3" name="Title 2"/>
          <p:cNvSpPr>
            <a:spLocks noGrp="1"/>
          </p:cNvSpPr>
          <p:nvPr>
            <p:ph type="title"/>
          </p:nvPr>
        </p:nvSpPr>
        <p:spPr>
          <a:xfrm>
            <a:off x="609600" y="535939"/>
            <a:ext cx="10972800" cy="759460"/>
          </a:xfrm>
        </p:spPr>
        <p:txBody>
          <a:bodyPr>
            <a:normAutofit fontScale="90000"/>
          </a:bodyPr>
          <a:lstStyle/>
          <a:p>
            <a:r>
              <a:rPr lang="en-US" dirty="0" smtClean="0"/>
              <a:t>Data Binding with Lists</a:t>
            </a:r>
            <a:endParaRPr lang="en-US" dirty="0"/>
          </a:p>
        </p:txBody>
      </p:sp>
    </p:spTree>
    <p:extLst>
      <p:ext uri="{BB962C8B-B14F-4D97-AF65-F5344CB8AC3E}">
        <p14:creationId xmlns:p14="http://schemas.microsoft.com/office/powerpoint/2010/main" val="1806836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507110" y="1138336"/>
            <a:ext cx="11173090" cy="53557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0796" y="2891204"/>
            <a:ext cx="2523015" cy="72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20700" y="228600"/>
            <a:ext cx="11466942" cy="909736"/>
          </a:xfrm>
        </p:spPr>
        <p:txBody>
          <a:bodyPr/>
          <a:lstStyle/>
          <a:p>
            <a:r>
              <a:rPr lang="en-US" dirty="0" smtClean="0"/>
              <a:t>How to get started with </a:t>
            </a:r>
            <a:r>
              <a:rPr lang="en-US" dirty="0" err="1" smtClean="0"/>
              <a:t>GridView</a:t>
            </a:r>
            <a:r>
              <a:rPr lang="en-US" dirty="0" smtClean="0"/>
              <a:t> (XAML)</a:t>
            </a:r>
            <a:endParaRPr lang="en-US" dirty="0"/>
          </a:p>
        </p:txBody>
      </p:sp>
      <p:sp>
        <p:nvSpPr>
          <p:cNvPr id="5" name="TextBox 4"/>
          <p:cNvSpPr txBox="1"/>
          <p:nvPr/>
        </p:nvSpPr>
        <p:spPr>
          <a:xfrm>
            <a:off x="709412" y="1560160"/>
            <a:ext cx="2062672" cy="430887"/>
          </a:xfrm>
          <a:prstGeom prst="rect">
            <a:avLst/>
          </a:prstGeom>
          <a:noFill/>
        </p:spPr>
        <p:txBody>
          <a:bodyPr wrap="square" lIns="0" tIns="0" rIns="0" bIns="0" rtlCol="0">
            <a:spAutoFit/>
          </a:bodyPr>
          <a:lstStyle/>
          <a:p>
            <a:r>
              <a:rPr lang="en-US" sz="2800" dirty="0" err="1">
                <a:solidFill>
                  <a:schemeClr val="accent4">
                    <a:alpha val="99000"/>
                  </a:schemeClr>
                </a:solidFill>
              </a:rPr>
              <a:t>GridView</a:t>
            </a:r>
            <a:r>
              <a:rPr lang="en-US" sz="2800" dirty="0">
                <a:solidFill>
                  <a:schemeClr val="accent4">
                    <a:alpha val="99000"/>
                  </a:schemeClr>
                </a:solidFill>
              </a:rPr>
              <a:t> =</a:t>
            </a:r>
          </a:p>
        </p:txBody>
      </p:sp>
      <p:sp>
        <p:nvSpPr>
          <p:cNvPr id="6" name="TextBox 5"/>
          <p:cNvSpPr txBox="1"/>
          <p:nvPr/>
        </p:nvSpPr>
        <p:spPr>
          <a:xfrm>
            <a:off x="3024709" y="1531883"/>
            <a:ext cx="2258414" cy="430887"/>
          </a:xfrm>
          <a:prstGeom prst="rect">
            <a:avLst/>
          </a:prstGeom>
          <a:noFill/>
        </p:spPr>
        <p:txBody>
          <a:bodyPr wrap="square" lIns="0" tIns="0" rIns="0" bIns="0" rtlCol="0">
            <a:spAutoFit/>
          </a:bodyPr>
          <a:lstStyle/>
          <a:p>
            <a:r>
              <a:rPr lang="en-US" sz="2800" dirty="0" err="1">
                <a:solidFill>
                  <a:schemeClr val="accent4">
                    <a:alpha val="99000"/>
                  </a:schemeClr>
                </a:solidFill>
              </a:rPr>
              <a:t>ItemsSource</a:t>
            </a:r>
            <a:endParaRPr lang="en-US" sz="2800" dirty="0">
              <a:solidFill>
                <a:schemeClr val="accent4">
                  <a:alpha val="99000"/>
                </a:schemeClr>
              </a:solidFill>
            </a:endParaRPr>
          </a:p>
        </p:txBody>
      </p:sp>
      <p:sp>
        <p:nvSpPr>
          <p:cNvPr id="7" name="TextBox 6"/>
          <p:cNvSpPr txBox="1"/>
          <p:nvPr/>
        </p:nvSpPr>
        <p:spPr>
          <a:xfrm>
            <a:off x="5152087" y="1531883"/>
            <a:ext cx="3377681" cy="430887"/>
          </a:xfrm>
          <a:prstGeom prst="rect">
            <a:avLst/>
          </a:prstGeom>
          <a:noFill/>
        </p:spPr>
        <p:txBody>
          <a:bodyPr wrap="square" lIns="0" tIns="0" rIns="0" bIns="0" rtlCol="0">
            <a:spAutoFit/>
          </a:bodyPr>
          <a:lstStyle/>
          <a:p>
            <a:r>
              <a:rPr lang="en-US" sz="2800" dirty="0">
                <a:solidFill>
                  <a:schemeClr val="accent4">
                    <a:alpha val="99000"/>
                  </a:schemeClr>
                </a:solidFill>
              </a:rPr>
              <a:t>+     </a:t>
            </a:r>
            <a:r>
              <a:rPr lang="en-US" sz="2800" dirty="0" err="1">
                <a:solidFill>
                  <a:schemeClr val="accent4">
                    <a:alpha val="99000"/>
                  </a:schemeClr>
                </a:solidFill>
              </a:rPr>
              <a:t>ItemTemplate</a:t>
            </a:r>
            <a:endParaRPr lang="en-US" sz="2800" dirty="0">
              <a:solidFill>
                <a:schemeClr val="accent4">
                  <a:alpha val="99000"/>
                </a:schemeClr>
              </a:solidFill>
            </a:endParaRPr>
          </a:p>
        </p:txBody>
      </p:sp>
      <p:sp>
        <p:nvSpPr>
          <p:cNvPr id="8" name="TextBox 7"/>
          <p:cNvSpPr txBox="1"/>
          <p:nvPr/>
        </p:nvSpPr>
        <p:spPr>
          <a:xfrm>
            <a:off x="8488468" y="1531883"/>
            <a:ext cx="2757482" cy="430887"/>
          </a:xfrm>
          <a:prstGeom prst="rect">
            <a:avLst/>
          </a:prstGeom>
          <a:noFill/>
        </p:spPr>
        <p:txBody>
          <a:bodyPr wrap="square" lIns="0" tIns="0" rIns="0" bIns="0" rtlCol="0">
            <a:spAutoFit/>
          </a:bodyPr>
          <a:lstStyle/>
          <a:p>
            <a:r>
              <a:rPr lang="en-US" sz="2800" dirty="0">
                <a:solidFill>
                  <a:schemeClr val="accent4">
                    <a:alpha val="99000"/>
                  </a:schemeClr>
                </a:solidFill>
              </a:rPr>
              <a:t>+    </a:t>
            </a:r>
            <a:r>
              <a:rPr lang="en-US" sz="2800" dirty="0" err="1">
                <a:solidFill>
                  <a:schemeClr val="accent4">
                    <a:alpha val="99000"/>
                  </a:schemeClr>
                </a:solidFill>
              </a:rPr>
              <a:t>ItemsPanel</a:t>
            </a:r>
            <a:endParaRPr lang="en-US" sz="2800" dirty="0">
              <a:solidFill>
                <a:schemeClr val="accent4">
                  <a:alpha val="99000"/>
                </a:schemeClr>
              </a:solidFill>
            </a:endParaRPr>
          </a:p>
        </p:txBody>
      </p:sp>
      <p:sp>
        <p:nvSpPr>
          <p:cNvPr id="9" name="Can 8"/>
          <p:cNvSpPr/>
          <p:nvPr/>
        </p:nvSpPr>
        <p:spPr bwMode="auto">
          <a:xfrm>
            <a:off x="701135" y="2647285"/>
            <a:ext cx="1395663" cy="1764518"/>
          </a:xfrm>
          <a:prstGeom prst="can">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600" b="1" dirty="0">
                <a:solidFill>
                  <a:srgbClr val="FFFFFF">
                    <a:alpha val="99000"/>
                  </a:srgbClr>
                </a:solidFill>
              </a:rPr>
              <a:t>Data</a:t>
            </a:r>
          </a:p>
        </p:txBody>
      </p:sp>
      <p:sp>
        <p:nvSpPr>
          <p:cNvPr id="14" name="Right Arrow 13"/>
          <p:cNvSpPr/>
          <p:nvPr/>
        </p:nvSpPr>
        <p:spPr bwMode="auto">
          <a:xfrm>
            <a:off x="2298037" y="3218866"/>
            <a:ext cx="601579" cy="50573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0" name="Right Arrow 19"/>
          <p:cNvSpPr/>
          <p:nvPr/>
        </p:nvSpPr>
        <p:spPr bwMode="auto">
          <a:xfrm rot="10800000">
            <a:off x="7986374" y="3032255"/>
            <a:ext cx="601579" cy="5057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080666" y="2273655"/>
            <a:ext cx="4793998" cy="241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8548983" y="3288924"/>
            <a:ext cx="3006639" cy="738664"/>
          </a:xfrm>
          <a:prstGeom prst="rect">
            <a:avLst/>
          </a:prstGeom>
          <a:noFill/>
        </p:spPr>
        <p:txBody>
          <a:bodyPr wrap="square" lIns="0" tIns="0" rIns="0" bIns="0" rtlCol="0">
            <a:spAutoFit/>
          </a:bodyPr>
          <a:lstStyle/>
          <a:p>
            <a:r>
              <a:rPr lang="en-US" sz="2400" dirty="0">
                <a:solidFill>
                  <a:schemeClr val="accent4">
                    <a:alpha val="99000"/>
                  </a:schemeClr>
                </a:solidFill>
              </a:rPr>
              <a:t>     </a:t>
            </a:r>
            <a:r>
              <a:rPr lang="en-US" sz="2400" dirty="0" err="1">
                <a:solidFill>
                  <a:schemeClr val="accent4">
                    <a:alpha val="99000"/>
                  </a:schemeClr>
                </a:solidFill>
              </a:rPr>
              <a:t>ItemContainerStyle</a:t>
            </a:r>
            <a:endParaRPr lang="en-US" sz="2400" dirty="0">
              <a:solidFill>
                <a:schemeClr val="accent4">
                  <a:alpha val="99000"/>
                </a:schemeClr>
              </a:solidFill>
            </a:endParaRPr>
          </a:p>
        </p:txBody>
      </p:sp>
    </p:spTree>
    <p:extLst>
      <p:ext uri="{BB962C8B-B14F-4D97-AF65-F5344CB8AC3E}">
        <p14:creationId xmlns:p14="http://schemas.microsoft.com/office/powerpoint/2010/main" val="388445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fade">
                                      <p:cBhvr>
                                        <p:cTn id="32" dur="500"/>
                                        <p:tgtEl>
                                          <p:spTgt spid="1026"/>
                                        </p:tgtEl>
                                      </p:cBhvr>
                                    </p:animEffect>
                                  </p:childTnLst>
                                </p:cTn>
                              </p:par>
                              <p:par>
                                <p:cTn id="33" presetID="3" presetClass="emph" presetSubtype="2" fill="hold" grpId="1" nodeType="withEffect">
                                  <p:stCondLst>
                                    <p:cond delay="0"/>
                                  </p:stCondLst>
                                  <p:childTnLst>
                                    <p:animClr clrSpc="rgb" dir="cw">
                                      <p:cBhvr override="childStyle">
                                        <p:cTn id="34" dur="500" fill="hold"/>
                                        <p:tgtEl>
                                          <p:spTgt spid="6"/>
                                        </p:tgtEl>
                                        <p:attrNameLst>
                                          <p:attrName>style.color</p:attrName>
                                        </p:attrNameLst>
                                      </p:cBhvr>
                                      <p:to>
                                        <a:schemeClr val="tx1"/>
                                      </p:to>
                                    </p:animClr>
                                  </p:childTnLst>
                                </p:cTn>
                              </p:par>
                              <p:par>
                                <p:cTn id="35" presetID="19" presetClass="emph" presetSubtype="0" fill="hold" grpId="1" nodeType="withEffect">
                                  <p:stCondLst>
                                    <p:cond delay="0"/>
                                  </p:stCondLst>
                                  <p:childTnLst>
                                    <p:animClr clrSpc="rgb" dir="cw">
                                      <p:cBhvr override="childStyle">
                                        <p:cTn id="36" dur="500" fill="hold"/>
                                        <p:tgtEl>
                                          <p:spTgt spid="14"/>
                                        </p:tgtEl>
                                        <p:attrNameLst>
                                          <p:attrName>style.color</p:attrName>
                                        </p:attrNameLst>
                                      </p:cBhvr>
                                      <p:to>
                                        <a:schemeClr val="tx1"/>
                                      </p:to>
                                    </p:animClr>
                                    <p:animClr clrSpc="rgb" dir="cw">
                                      <p:cBhvr>
                                        <p:cTn id="37" dur="500" fill="hold"/>
                                        <p:tgtEl>
                                          <p:spTgt spid="14"/>
                                        </p:tgtEl>
                                        <p:attrNameLst>
                                          <p:attrName>fillcolor</p:attrName>
                                        </p:attrNameLst>
                                      </p:cBhvr>
                                      <p:to>
                                        <a:schemeClr val="tx1"/>
                                      </p:to>
                                    </p:animClr>
                                    <p:set>
                                      <p:cBhvr>
                                        <p:cTn id="38" dur="500" fill="hold"/>
                                        <p:tgtEl>
                                          <p:spTgt spid="14"/>
                                        </p:tgtEl>
                                        <p:attrNameLst>
                                          <p:attrName>fill.type</p:attrName>
                                        </p:attrNameLst>
                                      </p:cBhvr>
                                      <p:to>
                                        <p:strVal val="solid"/>
                                      </p:to>
                                    </p:set>
                                    <p:set>
                                      <p:cBhvr>
                                        <p:cTn id="39" dur="500" fill="hold"/>
                                        <p:tgtEl>
                                          <p:spTgt spid="14"/>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3" presetClass="emph" presetSubtype="2" fill="hold" grpId="1" nodeType="withEffect">
                                  <p:stCondLst>
                                    <p:cond delay="0"/>
                                  </p:stCondLst>
                                  <p:childTnLst>
                                    <p:animClr clrSpc="rgb" dir="cw">
                                      <p:cBhvr override="childStyle">
                                        <p:cTn id="46" dur="500" fill="hold"/>
                                        <p:tgtEl>
                                          <p:spTgt spid="7"/>
                                        </p:tgtEl>
                                        <p:attrNameLst>
                                          <p:attrName>style.color</p:attrName>
                                        </p:attrNameLst>
                                      </p:cBhvr>
                                      <p:to>
                                        <a:schemeClr val="tx1"/>
                                      </p:to>
                                    </p:animClr>
                                  </p:childTnLst>
                                </p:cTn>
                              </p:par>
                              <p:par>
                                <p:cTn id="47" presetID="19" presetClass="emph" presetSubtype="0" fill="hold" grpId="1" nodeType="withEffect">
                                  <p:stCondLst>
                                    <p:cond delay="0"/>
                                  </p:stCondLst>
                                  <p:childTnLst>
                                    <p:animClr clrSpc="rgb" dir="cw">
                                      <p:cBhvr override="childStyle">
                                        <p:cTn id="48" dur="500" fill="hold"/>
                                        <p:tgtEl>
                                          <p:spTgt spid="20"/>
                                        </p:tgtEl>
                                        <p:attrNameLst>
                                          <p:attrName>style.color</p:attrName>
                                        </p:attrNameLst>
                                      </p:cBhvr>
                                      <p:to>
                                        <a:schemeClr val="tx1"/>
                                      </p:to>
                                    </p:animClr>
                                    <p:animClr clrSpc="rgb" dir="cw">
                                      <p:cBhvr>
                                        <p:cTn id="49" dur="500" fill="hold"/>
                                        <p:tgtEl>
                                          <p:spTgt spid="20"/>
                                        </p:tgtEl>
                                        <p:attrNameLst>
                                          <p:attrName>fillcolor</p:attrName>
                                        </p:attrNameLst>
                                      </p:cBhvr>
                                      <p:to>
                                        <a:schemeClr val="tx1"/>
                                      </p:to>
                                    </p:animClr>
                                    <p:set>
                                      <p:cBhvr>
                                        <p:cTn id="50" dur="500" fill="hold"/>
                                        <p:tgtEl>
                                          <p:spTgt spid="20"/>
                                        </p:tgtEl>
                                        <p:attrNameLst>
                                          <p:attrName>fill.type</p:attrName>
                                        </p:attrNameLst>
                                      </p:cBhvr>
                                      <p:to>
                                        <p:strVal val="solid"/>
                                      </p:to>
                                    </p:set>
                                    <p:set>
                                      <p:cBhvr>
                                        <p:cTn id="51" dur="500" fill="hold"/>
                                        <p:tgtEl>
                                          <p:spTgt spid="20"/>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p:bldP spid="7" grpId="1"/>
      <p:bldP spid="8" grpId="0"/>
      <p:bldP spid="9" grpId="0" animBg="1"/>
      <p:bldP spid="14" grpId="0" animBg="1"/>
      <p:bldP spid="14" grpId="1" animBg="1"/>
      <p:bldP spid="20" grpId="0" animBg="1"/>
      <p:bldP spid="20" grpId="1" animBg="1"/>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24721" y="-65903"/>
            <a:ext cx="9905998" cy="1046205"/>
          </a:xfrm>
        </p:spPr>
        <p:txBody>
          <a:bodyPr/>
          <a:lstStyle/>
          <a:p>
            <a:r>
              <a:rPr lang="en-US" dirty="0" err="1" smtClean="0"/>
              <a:t>GridView</a:t>
            </a:r>
            <a:r>
              <a:rPr lang="en-US" dirty="0" smtClean="0"/>
              <a:t> data </a:t>
            </a:r>
            <a:r>
              <a:rPr lang="en-US" dirty="0" err="1"/>
              <a:t>t</a:t>
            </a:r>
            <a:r>
              <a:rPr lang="en-US" dirty="0" err="1" smtClean="0"/>
              <a:t>emplating</a:t>
            </a:r>
            <a:r>
              <a:rPr lang="en-US" dirty="0" smtClean="0"/>
              <a:t> (XAML)</a:t>
            </a:r>
            <a:endParaRPr lang="en-US" dirty="0"/>
          </a:p>
        </p:txBody>
      </p:sp>
      <p:sp>
        <p:nvSpPr>
          <p:cNvPr id="3" name="Text Placeholder 2"/>
          <p:cNvSpPr>
            <a:spLocks noGrp="1"/>
          </p:cNvSpPr>
          <p:nvPr>
            <p:ph type="body" sz="quarter" idx="10"/>
          </p:nvPr>
        </p:nvSpPr>
        <p:spPr>
          <a:xfrm>
            <a:off x="518453" y="807307"/>
            <a:ext cx="11155093" cy="5947719"/>
          </a:xfrm>
        </p:spPr>
        <p:style>
          <a:lnRef idx="2">
            <a:schemeClr val="accent3"/>
          </a:lnRef>
          <a:fillRef idx="1">
            <a:schemeClr val="lt1"/>
          </a:fillRef>
          <a:effectRef idx="0">
            <a:schemeClr val="accent3"/>
          </a:effectRef>
          <a:fontRef idx="minor">
            <a:schemeClr val="dk1"/>
          </a:fontRef>
        </p:style>
        <p:txBody>
          <a:bodyPr>
            <a:noAutofit/>
          </a:bodyPr>
          <a:lstStyle/>
          <a:p>
            <a:r>
              <a:rPr lang="en-US" sz="1100" dirty="0">
                <a:solidFill>
                  <a:srgbClr val="0000FF"/>
                </a:solidFill>
                <a:highlight>
                  <a:srgbClr val="FFFFFF"/>
                </a:highlight>
                <a:latin typeface="Consolas"/>
              </a:rPr>
              <a:t>&lt;</a:t>
            </a:r>
            <a:r>
              <a:rPr lang="en-US" sz="1100" dirty="0" err="1">
                <a:solidFill>
                  <a:srgbClr val="A31515"/>
                </a:solidFill>
                <a:highlight>
                  <a:srgbClr val="FFFFFF"/>
                </a:highlight>
                <a:latin typeface="Consolas"/>
              </a:rPr>
              <a:t>DataTemplate</a:t>
            </a:r>
            <a:r>
              <a:rPr lang="en-US" sz="1100" dirty="0">
                <a:solidFill>
                  <a:srgbClr val="FF0000"/>
                </a:solidFill>
                <a:highlight>
                  <a:srgbClr val="FFFFFF"/>
                </a:highlight>
                <a:latin typeface="Consolas"/>
              </a:rPr>
              <a:t> x</a:t>
            </a:r>
            <a:r>
              <a:rPr lang="en-US" sz="1100" dirty="0">
                <a:solidFill>
                  <a:srgbClr val="0000FF"/>
                </a:solidFill>
                <a:highlight>
                  <a:srgbClr val="FFFFFF"/>
                </a:highlight>
                <a:latin typeface="Consolas"/>
              </a:rPr>
              <a:t>:</a:t>
            </a:r>
            <a:r>
              <a:rPr lang="en-US" sz="1100" dirty="0">
                <a:solidFill>
                  <a:srgbClr val="FF0000"/>
                </a:solidFill>
                <a:highlight>
                  <a:srgbClr val="FFFFFF"/>
                </a:highlight>
                <a:latin typeface="Consolas"/>
              </a:rPr>
              <a:t>Key</a:t>
            </a:r>
            <a:r>
              <a:rPr lang="en-US" sz="1100" dirty="0">
                <a:solidFill>
                  <a:srgbClr val="0000FF"/>
                </a:solidFill>
                <a:highlight>
                  <a:srgbClr val="FFFFFF"/>
                </a:highlight>
                <a:latin typeface="Consolas"/>
              </a:rPr>
              <a:t>="StoreFrontTileTemplate"&gt;</a:t>
            </a:r>
            <a:endParaRPr lang="en-US" sz="1100" dirty="0">
              <a:solidFill>
                <a:srgbClr val="000000"/>
              </a:solidFill>
              <a:highlight>
                <a:srgbClr val="FFFFFF"/>
              </a:highlight>
              <a:latin typeface="Consolas"/>
            </a:endParaRPr>
          </a:p>
          <a:p>
            <a:r>
              <a:rPr lang="en-US" sz="1100" dirty="0">
                <a:solidFill>
                  <a:srgbClr val="0000FF"/>
                </a:solidFill>
                <a:highlight>
                  <a:srgbClr val="FFFFFF"/>
                </a:highlight>
                <a:latin typeface="Consolas"/>
              </a:rPr>
              <a:t>    &lt;</a:t>
            </a:r>
            <a:r>
              <a:rPr lang="en-US" sz="1100" dirty="0" err="1">
                <a:solidFill>
                  <a:srgbClr val="A31515"/>
                </a:solidFill>
                <a:highlight>
                  <a:srgbClr val="FFFFFF"/>
                </a:highlight>
                <a:latin typeface="Consolas"/>
              </a:rPr>
              <a:t>StackPanel</a:t>
            </a:r>
            <a:r>
              <a:rPr lang="en-US" sz="1100" dirty="0">
                <a:solidFill>
                  <a:srgbClr val="FF0000"/>
                </a:solidFill>
                <a:highlight>
                  <a:srgbClr val="FFFFFF"/>
                </a:highlight>
                <a:latin typeface="Consolas"/>
              </a:rPr>
              <a:t> Orientation</a:t>
            </a:r>
            <a:r>
              <a:rPr lang="en-US" sz="1100" dirty="0">
                <a:solidFill>
                  <a:srgbClr val="0000FF"/>
                </a:solidFill>
                <a:highlight>
                  <a:srgbClr val="FFFFFF"/>
                </a:highlight>
                <a:latin typeface="Consolas"/>
              </a:rPr>
              <a:t>="Horizontal"</a:t>
            </a:r>
            <a:r>
              <a:rPr lang="en-US" sz="1100" dirty="0">
                <a:solidFill>
                  <a:srgbClr val="FF0000"/>
                </a:solidFill>
                <a:highlight>
                  <a:srgbClr val="FFFFFF"/>
                </a:highlight>
                <a:latin typeface="Consolas"/>
              </a:rPr>
              <a:t> Margin</a:t>
            </a:r>
            <a:r>
              <a:rPr lang="en-US" sz="1100" dirty="0">
                <a:solidFill>
                  <a:srgbClr val="0000FF"/>
                </a:solidFill>
                <a:highlight>
                  <a:srgbClr val="FFFFFF"/>
                </a:highlight>
                <a:latin typeface="Consolas"/>
              </a:rPr>
              <a:t>="10,10,0,0"&gt;</a:t>
            </a:r>
            <a:endParaRPr lang="en-US" sz="1100" dirty="0">
              <a:solidFill>
                <a:srgbClr val="000000"/>
              </a:solidFill>
              <a:highlight>
                <a:srgbClr val="FFFFFF"/>
              </a:highlight>
              <a:latin typeface="Consolas"/>
            </a:endParaRPr>
          </a:p>
          <a:p>
            <a:r>
              <a:rPr lang="en-US" sz="1100" dirty="0">
                <a:solidFill>
                  <a:srgbClr val="0000FF"/>
                </a:solidFill>
                <a:highlight>
                  <a:srgbClr val="FFFFFF"/>
                </a:highlight>
                <a:latin typeface="Consolas"/>
              </a:rPr>
              <a:t>        &lt;</a:t>
            </a:r>
            <a:r>
              <a:rPr lang="en-US" sz="1100" dirty="0">
                <a:solidFill>
                  <a:srgbClr val="A31515"/>
                </a:solidFill>
                <a:highlight>
                  <a:srgbClr val="FFFFFF"/>
                </a:highlight>
                <a:latin typeface="Consolas"/>
              </a:rPr>
              <a:t>Image</a:t>
            </a:r>
            <a:r>
              <a:rPr lang="en-US" sz="1100" dirty="0">
                <a:solidFill>
                  <a:srgbClr val="FF0000"/>
                </a:solidFill>
                <a:highlight>
                  <a:srgbClr val="FFFFFF"/>
                </a:highlight>
                <a:latin typeface="Consolas"/>
              </a:rPr>
              <a:t> Source</a:t>
            </a:r>
            <a:r>
              <a:rPr lang="en-US" sz="1100" dirty="0">
                <a:solidFill>
                  <a:srgbClr val="0000FF"/>
                </a:solidFill>
                <a:highlight>
                  <a:srgbClr val="FFFFFF"/>
                </a:highlight>
                <a:latin typeface="Consolas"/>
              </a:rPr>
              <a:t>="{</a:t>
            </a:r>
            <a:r>
              <a:rPr lang="en-US" sz="1100" dirty="0">
                <a:solidFill>
                  <a:srgbClr val="A31515"/>
                </a:solidFill>
                <a:highlight>
                  <a:srgbClr val="FFFFFF"/>
                </a:highlight>
                <a:latin typeface="Consolas"/>
              </a:rPr>
              <a:t>Binding</a:t>
            </a:r>
            <a:r>
              <a:rPr lang="en-US" sz="1100" dirty="0">
                <a:solidFill>
                  <a:srgbClr val="FF0000"/>
                </a:solidFill>
                <a:highlight>
                  <a:srgbClr val="FFFFFF"/>
                </a:highlight>
                <a:latin typeface="Consolas"/>
              </a:rPr>
              <a:t> Image</a:t>
            </a:r>
            <a:r>
              <a:rPr lang="en-US" sz="1100" dirty="0">
                <a:solidFill>
                  <a:srgbClr val="0000FF"/>
                </a:solidFill>
                <a:highlight>
                  <a:srgbClr val="FFFFFF"/>
                </a:highlight>
                <a:latin typeface="Consolas"/>
              </a:rPr>
              <a:t>}"</a:t>
            </a:r>
            <a:r>
              <a:rPr lang="en-US" sz="1100" dirty="0">
                <a:solidFill>
                  <a:srgbClr val="FF0000"/>
                </a:solidFill>
                <a:highlight>
                  <a:srgbClr val="FFFFFF"/>
                </a:highlight>
                <a:latin typeface="Consolas"/>
              </a:rPr>
              <a:t> Height</a:t>
            </a:r>
            <a:r>
              <a:rPr lang="en-US" sz="1100" dirty="0">
                <a:solidFill>
                  <a:srgbClr val="0000FF"/>
                </a:solidFill>
                <a:highlight>
                  <a:srgbClr val="FFFFFF"/>
                </a:highlight>
                <a:latin typeface="Consolas"/>
              </a:rPr>
              <a:t>="60"</a:t>
            </a:r>
            <a:r>
              <a:rPr lang="en-US" sz="1100" dirty="0">
                <a:solidFill>
                  <a:srgbClr val="FF0000"/>
                </a:solidFill>
                <a:highlight>
                  <a:srgbClr val="FFFFFF"/>
                </a:highlight>
                <a:latin typeface="Consolas"/>
              </a:rPr>
              <a:t> Width</a:t>
            </a:r>
            <a:r>
              <a:rPr lang="en-US" sz="1100" dirty="0">
                <a:solidFill>
                  <a:srgbClr val="0000FF"/>
                </a:solidFill>
                <a:highlight>
                  <a:srgbClr val="FFFFFF"/>
                </a:highlight>
                <a:latin typeface="Consolas"/>
              </a:rPr>
              <a:t>="60"</a:t>
            </a:r>
            <a:r>
              <a:rPr lang="en-US" sz="1100" dirty="0">
                <a:solidFill>
                  <a:srgbClr val="FF0000"/>
                </a:solidFill>
                <a:highlight>
                  <a:srgbClr val="FFFFFF"/>
                </a:highlight>
                <a:latin typeface="Consolas"/>
              </a:rPr>
              <a:t> </a:t>
            </a:r>
            <a:r>
              <a:rPr lang="en-US" sz="1100" dirty="0" err="1">
                <a:solidFill>
                  <a:srgbClr val="FF0000"/>
                </a:solidFill>
                <a:highlight>
                  <a:srgbClr val="FFFFFF"/>
                </a:highlight>
                <a:latin typeface="Consolas"/>
              </a:rPr>
              <a:t>VerticalAlignment</a:t>
            </a:r>
            <a:r>
              <a:rPr lang="en-US" sz="1100" dirty="0">
                <a:solidFill>
                  <a:srgbClr val="0000FF"/>
                </a:solidFill>
                <a:highlight>
                  <a:srgbClr val="FFFFFF"/>
                </a:highlight>
                <a:latin typeface="Consolas"/>
              </a:rPr>
              <a:t>="Center"</a:t>
            </a:r>
            <a:r>
              <a:rPr lang="en-US" sz="1100" dirty="0">
                <a:solidFill>
                  <a:srgbClr val="FF0000"/>
                </a:solidFill>
                <a:highlight>
                  <a:srgbClr val="FFFFFF"/>
                </a:highlight>
                <a:latin typeface="Consolas"/>
              </a:rPr>
              <a:t> Margin</a:t>
            </a:r>
            <a:r>
              <a:rPr lang="en-US" sz="1100" dirty="0">
                <a:solidFill>
                  <a:srgbClr val="0000FF"/>
                </a:solidFill>
                <a:highlight>
                  <a:srgbClr val="FFFFFF"/>
                </a:highlight>
                <a:latin typeface="Consolas"/>
              </a:rPr>
              <a:t>="0,0,10,0"/&gt;</a:t>
            </a:r>
            <a:endParaRPr lang="en-US" sz="1100" dirty="0">
              <a:solidFill>
                <a:srgbClr val="000000"/>
              </a:solidFill>
              <a:highlight>
                <a:srgbClr val="FFFFFF"/>
              </a:highlight>
              <a:latin typeface="Consolas"/>
            </a:endParaRPr>
          </a:p>
          <a:p>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&lt;</a:t>
            </a:r>
            <a:r>
              <a:rPr lang="en-US" sz="1100" dirty="0" err="1">
                <a:solidFill>
                  <a:srgbClr val="A31515"/>
                </a:solidFill>
                <a:highlight>
                  <a:srgbClr val="FFFFFF"/>
                </a:highlight>
                <a:latin typeface="Consolas"/>
              </a:rPr>
              <a:t>TextBlock</a:t>
            </a:r>
            <a:r>
              <a:rPr lang="en-US" sz="1100" dirty="0">
                <a:solidFill>
                  <a:srgbClr val="FF0000"/>
                </a:solidFill>
                <a:highlight>
                  <a:srgbClr val="FFFFFF"/>
                </a:highlight>
                <a:latin typeface="Consolas"/>
              </a:rPr>
              <a:t> </a:t>
            </a:r>
            <a:r>
              <a:rPr lang="en-US" sz="1100" dirty="0" err="1">
                <a:solidFill>
                  <a:srgbClr val="FF0000"/>
                </a:solidFill>
                <a:highlight>
                  <a:srgbClr val="FFFFFF"/>
                </a:highlight>
                <a:latin typeface="Consolas"/>
              </a:rPr>
              <a:t>TextWrapping</a:t>
            </a:r>
            <a:r>
              <a:rPr lang="en-US" sz="1100" dirty="0">
                <a:solidFill>
                  <a:srgbClr val="0000FF"/>
                </a:solidFill>
                <a:highlight>
                  <a:srgbClr val="FFFFFF"/>
                </a:highlight>
                <a:latin typeface="Consolas"/>
              </a:rPr>
              <a:t>="Wrap"</a:t>
            </a:r>
            <a:r>
              <a:rPr lang="en-US" sz="1100" dirty="0">
                <a:solidFill>
                  <a:srgbClr val="FF0000"/>
                </a:solidFill>
                <a:highlight>
                  <a:srgbClr val="FFFFFF"/>
                </a:highlight>
                <a:latin typeface="Consolas"/>
              </a:rPr>
              <a:t> Style</a:t>
            </a:r>
            <a:r>
              <a:rPr lang="en-US" sz="1100" dirty="0">
                <a:solidFill>
                  <a:srgbClr val="0000FF"/>
                </a:solidFill>
                <a:highlight>
                  <a:srgbClr val="FFFFFF"/>
                </a:highlight>
                <a:latin typeface="Consolas"/>
              </a:rPr>
              <a:t>="{</a:t>
            </a:r>
            <a:r>
              <a:rPr lang="en-US" sz="1100" dirty="0" err="1">
                <a:solidFill>
                  <a:srgbClr val="A31515"/>
                </a:solidFill>
                <a:highlight>
                  <a:srgbClr val="FFFFFF"/>
                </a:highlight>
                <a:latin typeface="Consolas"/>
              </a:rPr>
              <a:t>StaticResource</a:t>
            </a:r>
            <a:r>
              <a:rPr lang="en-US" sz="1100" dirty="0">
                <a:solidFill>
                  <a:srgbClr val="FF0000"/>
                </a:solidFill>
                <a:highlight>
                  <a:srgbClr val="FFFFFF"/>
                </a:highlight>
                <a:latin typeface="Consolas"/>
              </a:rPr>
              <a:t> </a:t>
            </a:r>
            <a:r>
              <a:rPr lang="en-US" sz="1100" dirty="0" err="1">
                <a:solidFill>
                  <a:srgbClr val="FF0000"/>
                </a:solidFill>
                <a:highlight>
                  <a:srgbClr val="FFFFFF"/>
                </a:highlight>
                <a:latin typeface="Consolas"/>
              </a:rPr>
              <a:t>ItemTitleStyle</a:t>
            </a:r>
            <a:r>
              <a:rPr lang="en-US" sz="1100" dirty="0">
                <a:solidFill>
                  <a:srgbClr val="0000FF"/>
                </a:solidFill>
                <a:highlight>
                  <a:srgbClr val="FFFFFF"/>
                </a:highlight>
                <a:latin typeface="Consolas"/>
              </a:rPr>
              <a:t>}"</a:t>
            </a:r>
            <a:r>
              <a:rPr lang="en-US" sz="1100" dirty="0">
                <a:solidFill>
                  <a:srgbClr val="FF0000"/>
                </a:solidFill>
                <a:highlight>
                  <a:srgbClr val="FFFFFF"/>
                </a:highlight>
                <a:latin typeface="Consolas"/>
              </a:rPr>
              <a:t> Width</a:t>
            </a:r>
            <a:r>
              <a:rPr lang="en-US" sz="1100" dirty="0">
                <a:solidFill>
                  <a:srgbClr val="0000FF"/>
                </a:solidFill>
                <a:highlight>
                  <a:srgbClr val="FFFFFF"/>
                </a:highlight>
                <a:latin typeface="Consolas"/>
              </a:rPr>
              <a:t>="200“</a:t>
            </a:r>
            <a:r>
              <a:rPr lang="en-US" sz="1100" dirty="0">
                <a:solidFill>
                  <a:srgbClr val="FF0000"/>
                </a:solidFill>
                <a:highlight>
                  <a:srgbClr val="FFFFFF"/>
                </a:highlight>
                <a:latin typeface="Consolas"/>
              </a:rPr>
              <a:t> </a:t>
            </a:r>
            <a:r>
              <a:rPr lang="en-US" sz="1100" dirty="0">
                <a:solidFill>
                  <a:srgbClr val="0000FF"/>
                </a:solidFill>
                <a:highlight>
                  <a:srgbClr val="FFFFFF"/>
                </a:highlight>
                <a:latin typeface="Consolas"/>
              </a:rPr>
              <a:t>/&gt;</a:t>
            </a:r>
            <a:endParaRPr lang="en-US" sz="1100" dirty="0">
              <a:solidFill>
                <a:srgbClr val="000000"/>
              </a:solidFill>
              <a:highlight>
                <a:srgbClr val="FFFFFF"/>
              </a:highlight>
              <a:latin typeface="Consolas"/>
            </a:endParaRPr>
          </a:p>
          <a:p>
            <a:r>
              <a:rPr lang="en-US" sz="1100" dirty="0">
                <a:solidFill>
                  <a:srgbClr val="0000FF"/>
                </a:solidFill>
                <a:highlight>
                  <a:srgbClr val="FFFFFF"/>
                </a:highlight>
                <a:latin typeface="Consolas"/>
              </a:rPr>
              <a:t>    &lt;/</a:t>
            </a:r>
            <a:r>
              <a:rPr lang="en-US" sz="1100" dirty="0" err="1">
                <a:solidFill>
                  <a:srgbClr val="A31515"/>
                </a:solidFill>
                <a:highlight>
                  <a:srgbClr val="FFFFFF"/>
                </a:highlight>
                <a:latin typeface="Consolas"/>
              </a:rPr>
              <a:t>StackPanel</a:t>
            </a:r>
            <a:r>
              <a:rPr lang="en-US" sz="1100" dirty="0">
                <a:solidFill>
                  <a:srgbClr val="0000FF"/>
                </a:solidFill>
                <a:highlight>
                  <a:srgbClr val="FFFFFF"/>
                </a:highlight>
                <a:latin typeface="Consolas"/>
              </a:rPr>
              <a:t>&gt;</a:t>
            </a:r>
            <a:r>
              <a:rPr lang="en-US" sz="1100" dirty="0">
                <a:solidFill>
                  <a:srgbClr val="000000"/>
                </a:solidFill>
                <a:highlight>
                  <a:srgbClr val="FFFFFF"/>
                </a:highlight>
                <a:latin typeface="Consolas"/>
              </a:rPr>
              <a:t> </a:t>
            </a:r>
          </a:p>
          <a:p>
            <a:r>
              <a:rPr lang="en-US" sz="1100" dirty="0">
                <a:solidFill>
                  <a:srgbClr val="0000FF"/>
                </a:solidFill>
                <a:highlight>
                  <a:srgbClr val="FFFFFF"/>
                </a:highlight>
                <a:latin typeface="Consolas"/>
              </a:rPr>
              <a:t>&lt;/</a:t>
            </a:r>
            <a:r>
              <a:rPr lang="en-US" sz="1100" dirty="0" err="1">
                <a:solidFill>
                  <a:srgbClr val="A31515"/>
                </a:solidFill>
                <a:highlight>
                  <a:srgbClr val="FFFFFF"/>
                </a:highlight>
                <a:latin typeface="Consolas"/>
              </a:rPr>
              <a:t>DataTemplate</a:t>
            </a:r>
            <a:r>
              <a:rPr lang="en-US" sz="1100" dirty="0">
                <a:solidFill>
                  <a:srgbClr val="0000FF"/>
                </a:solidFill>
                <a:highlight>
                  <a:srgbClr val="FFFFFF"/>
                </a:highlight>
                <a:latin typeface="Consolas"/>
              </a:rPr>
              <a:t>&gt;</a:t>
            </a:r>
            <a:endParaRPr lang="en-US" sz="1100" dirty="0">
              <a:solidFill>
                <a:srgbClr val="000000"/>
              </a:solidFill>
              <a:highlight>
                <a:srgbClr val="FFFFFF"/>
              </a:highlight>
              <a:latin typeface="Consolas"/>
            </a:endParaRPr>
          </a:p>
          <a:p>
            <a:endParaRPr lang="en-US" sz="1100" dirty="0">
              <a:solidFill>
                <a:srgbClr val="000000"/>
              </a:solidFill>
              <a:highlight>
                <a:srgbClr val="FFFFFF"/>
              </a:highlight>
              <a:latin typeface="Consolas"/>
            </a:endParaRPr>
          </a:p>
          <a:p>
            <a:r>
              <a:rPr lang="en-US" sz="1000" dirty="0">
                <a:solidFill>
                  <a:srgbClr val="000000"/>
                </a:solidFill>
                <a:highlight>
                  <a:srgbClr val="FFFFFF"/>
                </a:highlight>
                <a:latin typeface="Consolas"/>
              </a:rPr>
              <a:t> </a:t>
            </a:r>
            <a:r>
              <a:rPr lang="en-US" sz="1000" dirty="0">
                <a:solidFill>
                  <a:srgbClr val="0000FF"/>
                </a:solidFill>
                <a:highlight>
                  <a:srgbClr val="FFFFFF"/>
                </a:highlight>
                <a:latin typeface="Consolas"/>
              </a:rPr>
              <a:t>&lt;</a:t>
            </a:r>
            <a:r>
              <a:rPr lang="en-US" sz="1000" dirty="0">
                <a:solidFill>
                  <a:srgbClr val="A31515"/>
                </a:solidFill>
                <a:highlight>
                  <a:srgbClr val="FFFFFF"/>
                </a:highlight>
                <a:latin typeface="Consolas"/>
              </a:rPr>
              <a:t>Style</a:t>
            </a:r>
            <a:r>
              <a:rPr lang="en-US" sz="1000" dirty="0">
                <a:solidFill>
                  <a:srgbClr val="FF0000"/>
                </a:solidFill>
                <a:highlight>
                  <a:srgbClr val="FFFFFF"/>
                </a:highlight>
                <a:latin typeface="Consolas"/>
              </a:rPr>
              <a:t> x</a:t>
            </a:r>
            <a:r>
              <a:rPr lang="en-US" sz="1000" dirty="0">
                <a:solidFill>
                  <a:srgbClr val="0000FF"/>
                </a:solidFill>
                <a:highlight>
                  <a:srgbClr val="FFFFFF"/>
                </a:highlight>
                <a:latin typeface="Consolas"/>
              </a:rPr>
              <a:t>:</a:t>
            </a:r>
            <a:r>
              <a:rPr lang="en-US" sz="1000" dirty="0">
                <a:solidFill>
                  <a:srgbClr val="FF0000"/>
                </a:solidFill>
                <a:highlight>
                  <a:srgbClr val="FFFFFF"/>
                </a:highlight>
                <a:latin typeface="Consolas"/>
              </a:rPr>
              <a:t>Key</a:t>
            </a:r>
            <a:r>
              <a:rPr lang="en-US" sz="1000" dirty="0">
                <a:solidFill>
                  <a:srgbClr val="0000FF"/>
                </a:solidFill>
                <a:highlight>
                  <a:srgbClr val="FFFFFF"/>
                </a:highlight>
                <a:latin typeface="Consolas"/>
              </a:rPr>
              <a:t>="StoreFrontTileStyle"</a:t>
            </a:r>
            <a:r>
              <a:rPr lang="en-US" sz="1000" dirty="0">
                <a:solidFill>
                  <a:srgbClr val="000000"/>
                </a:solidFill>
                <a:highlight>
                  <a:srgbClr val="FFFFFF"/>
                </a:highlight>
                <a:latin typeface="Consolas"/>
              </a:rPr>
              <a:t> </a:t>
            </a:r>
            <a:r>
              <a:rPr lang="en-US" sz="1000" dirty="0">
                <a:solidFill>
                  <a:srgbClr val="FF0000"/>
                </a:solidFill>
                <a:highlight>
                  <a:srgbClr val="FFFFFF"/>
                </a:highlight>
                <a:latin typeface="Consolas"/>
              </a:rPr>
              <a:t> </a:t>
            </a:r>
            <a:r>
              <a:rPr lang="en-US" sz="1000" dirty="0" err="1">
                <a:solidFill>
                  <a:srgbClr val="FF0000"/>
                </a:solidFill>
                <a:highlight>
                  <a:srgbClr val="FFFFFF"/>
                </a:highlight>
                <a:latin typeface="Consolas"/>
              </a:rPr>
              <a:t>TargetType</a:t>
            </a:r>
            <a:r>
              <a:rPr lang="en-US" sz="1000" dirty="0">
                <a:solidFill>
                  <a:srgbClr val="0000FF"/>
                </a:solidFill>
                <a:highlight>
                  <a:srgbClr val="FFFFFF"/>
                </a:highlight>
                <a:latin typeface="Consolas"/>
              </a:rPr>
              <a:t>="</a:t>
            </a:r>
            <a:r>
              <a:rPr lang="en-US" sz="1000" dirty="0" err="1">
                <a:solidFill>
                  <a:srgbClr val="0000FF"/>
                </a:solidFill>
                <a:highlight>
                  <a:srgbClr val="FFFFFF"/>
                </a:highlight>
                <a:latin typeface="Consolas"/>
              </a:rPr>
              <a:t>GridViewItem</a:t>
            </a:r>
            <a:r>
              <a:rPr lang="en-US" sz="1000" dirty="0">
                <a:solidFill>
                  <a:srgbClr val="0000FF"/>
                </a:solidFill>
                <a:highlight>
                  <a:srgbClr val="FFFFFF"/>
                </a:highlight>
                <a:latin typeface="Consolas"/>
              </a:rPr>
              <a:t>"&gt;</a:t>
            </a:r>
            <a:endParaRPr lang="en-US" sz="1000" dirty="0">
              <a:solidFill>
                <a:srgbClr val="000000"/>
              </a:solidFill>
              <a:highlight>
                <a:srgbClr val="FFFFFF"/>
              </a:highlight>
              <a:latin typeface="Consolas"/>
            </a:endParaRPr>
          </a:p>
          <a:p>
            <a:r>
              <a:rPr lang="en-US" sz="1000" dirty="0">
                <a:solidFill>
                  <a:srgbClr val="000000"/>
                </a:solidFill>
                <a:highlight>
                  <a:srgbClr val="FFFFFF"/>
                </a:highlight>
                <a:latin typeface="Consolas"/>
              </a:rPr>
              <a:t>       </a:t>
            </a:r>
            <a:r>
              <a:rPr lang="en-US" sz="1000" dirty="0">
                <a:solidFill>
                  <a:srgbClr val="0000FF"/>
                </a:solidFill>
                <a:highlight>
                  <a:srgbClr val="FFFFFF"/>
                </a:highlight>
                <a:latin typeface="Consolas"/>
              </a:rPr>
              <a:t>&lt;</a:t>
            </a:r>
            <a:r>
              <a:rPr lang="en-US" sz="1000" dirty="0">
                <a:solidFill>
                  <a:srgbClr val="A31515"/>
                </a:solidFill>
                <a:highlight>
                  <a:srgbClr val="FFFFFF"/>
                </a:highlight>
                <a:latin typeface="Consolas"/>
              </a:rPr>
              <a:t>Setter</a:t>
            </a:r>
            <a:r>
              <a:rPr lang="en-US" sz="1000" dirty="0">
                <a:solidFill>
                  <a:srgbClr val="FF0000"/>
                </a:solidFill>
                <a:highlight>
                  <a:srgbClr val="FFFFFF"/>
                </a:highlight>
                <a:latin typeface="Consolas"/>
              </a:rPr>
              <a:t> Property</a:t>
            </a:r>
            <a:r>
              <a:rPr lang="en-US" sz="1000" dirty="0">
                <a:solidFill>
                  <a:srgbClr val="0000FF"/>
                </a:solidFill>
                <a:highlight>
                  <a:srgbClr val="FFFFFF"/>
                </a:highlight>
                <a:latin typeface="Consolas"/>
              </a:rPr>
              <a:t>="</a:t>
            </a:r>
            <a:r>
              <a:rPr lang="en-US" sz="1000" dirty="0" err="1">
                <a:solidFill>
                  <a:srgbClr val="0000FF"/>
                </a:solidFill>
                <a:highlight>
                  <a:srgbClr val="FFFFFF"/>
                </a:highlight>
                <a:latin typeface="Consolas"/>
              </a:rPr>
              <a:t>FontFamily</a:t>
            </a:r>
            <a:r>
              <a:rPr lang="en-US" sz="1000" dirty="0">
                <a:solidFill>
                  <a:srgbClr val="0000FF"/>
                </a:solidFill>
                <a:highlight>
                  <a:srgbClr val="FFFFFF"/>
                </a:highlight>
                <a:latin typeface="Consolas"/>
              </a:rPr>
              <a:t>"</a:t>
            </a:r>
            <a:r>
              <a:rPr lang="en-US" sz="1000" dirty="0">
                <a:solidFill>
                  <a:srgbClr val="FF0000"/>
                </a:solidFill>
                <a:highlight>
                  <a:srgbClr val="FFFFFF"/>
                </a:highlight>
                <a:latin typeface="Consolas"/>
              </a:rPr>
              <a:t> Value</a:t>
            </a:r>
            <a:r>
              <a:rPr lang="en-US" sz="1000" dirty="0">
                <a:solidFill>
                  <a:srgbClr val="0000FF"/>
                </a:solidFill>
                <a:highlight>
                  <a:srgbClr val="FFFFFF"/>
                </a:highlight>
                <a:latin typeface="Consolas"/>
              </a:rPr>
              <a:t>="Segoe UI" /&gt;</a:t>
            </a:r>
            <a:endParaRPr lang="en-US" sz="1000" dirty="0">
              <a:solidFill>
                <a:srgbClr val="000000"/>
              </a:solidFill>
              <a:highlight>
                <a:srgbClr val="FFFFFF"/>
              </a:highlight>
              <a:latin typeface="Consolas"/>
            </a:endParaRPr>
          </a:p>
          <a:p>
            <a:r>
              <a:rPr lang="en-US" sz="1000" dirty="0">
                <a:solidFill>
                  <a:srgbClr val="0000FF"/>
                </a:solidFill>
                <a:highlight>
                  <a:srgbClr val="FFFFFF"/>
                </a:highlight>
                <a:latin typeface="Consolas"/>
              </a:rPr>
              <a:t>       &lt;</a:t>
            </a:r>
            <a:r>
              <a:rPr lang="en-US" sz="1000" dirty="0">
                <a:solidFill>
                  <a:srgbClr val="A31515"/>
                </a:solidFill>
                <a:highlight>
                  <a:srgbClr val="FFFFFF"/>
                </a:highlight>
                <a:latin typeface="Consolas"/>
              </a:rPr>
              <a:t>Setter</a:t>
            </a:r>
            <a:r>
              <a:rPr lang="en-US" sz="1000" dirty="0">
                <a:solidFill>
                  <a:srgbClr val="FF0000"/>
                </a:solidFill>
                <a:highlight>
                  <a:srgbClr val="FFFFFF"/>
                </a:highlight>
                <a:latin typeface="Consolas"/>
              </a:rPr>
              <a:t> Property</a:t>
            </a:r>
            <a:r>
              <a:rPr lang="en-US" sz="1000" dirty="0">
                <a:solidFill>
                  <a:srgbClr val="0000FF"/>
                </a:solidFill>
                <a:highlight>
                  <a:srgbClr val="FFFFFF"/>
                </a:highlight>
                <a:latin typeface="Consolas"/>
              </a:rPr>
              <a:t>="Foreground"</a:t>
            </a:r>
            <a:r>
              <a:rPr lang="en-US" sz="1000" dirty="0">
                <a:solidFill>
                  <a:srgbClr val="FF0000"/>
                </a:solidFill>
                <a:highlight>
                  <a:srgbClr val="FFFFFF"/>
                </a:highlight>
                <a:latin typeface="Consolas"/>
              </a:rPr>
              <a:t> Value</a:t>
            </a:r>
            <a:r>
              <a:rPr lang="en-US" sz="1000" dirty="0">
                <a:solidFill>
                  <a:srgbClr val="0000FF"/>
                </a:solidFill>
                <a:highlight>
                  <a:srgbClr val="FFFFFF"/>
                </a:highlight>
                <a:latin typeface="Consolas"/>
              </a:rPr>
              <a:t>="White" /&gt;</a:t>
            </a:r>
            <a:endParaRPr lang="en-US" sz="1000" dirty="0">
              <a:solidFill>
                <a:srgbClr val="000000"/>
              </a:solidFill>
              <a:highlight>
                <a:srgbClr val="FFFFFF"/>
              </a:highlight>
              <a:latin typeface="Consolas"/>
            </a:endParaRPr>
          </a:p>
          <a:p>
            <a:r>
              <a:rPr lang="en-US" sz="1000" dirty="0">
                <a:solidFill>
                  <a:srgbClr val="0000FF"/>
                </a:solidFill>
                <a:highlight>
                  <a:srgbClr val="FFFFFF"/>
                </a:highlight>
                <a:latin typeface="Consolas"/>
              </a:rPr>
              <a:t>       &lt;</a:t>
            </a:r>
            <a:r>
              <a:rPr lang="en-US" sz="1000" dirty="0">
                <a:solidFill>
                  <a:srgbClr val="A31515"/>
                </a:solidFill>
                <a:highlight>
                  <a:srgbClr val="FFFFFF"/>
                </a:highlight>
                <a:latin typeface="Consolas"/>
              </a:rPr>
              <a:t>Setter</a:t>
            </a:r>
            <a:r>
              <a:rPr lang="en-US" sz="1000" dirty="0">
                <a:solidFill>
                  <a:srgbClr val="FF0000"/>
                </a:solidFill>
                <a:highlight>
                  <a:srgbClr val="FFFFFF"/>
                </a:highlight>
                <a:latin typeface="Consolas"/>
              </a:rPr>
              <a:t> Property</a:t>
            </a:r>
            <a:r>
              <a:rPr lang="en-US" sz="1000" dirty="0">
                <a:solidFill>
                  <a:srgbClr val="0000FF"/>
                </a:solidFill>
                <a:highlight>
                  <a:srgbClr val="FFFFFF"/>
                </a:highlight>
                <a:latin typeface="Consolas"/>
              </a:rPr>
              <a:t>="Height"</a:t>
            </a:r>
            <a:r>
              <a:rPr lang="en-US" sz="1000" dirty="0">
                <a:solidFill>
                  <a:srgbClr val="FF0000"/>
                </a:solidFill>
                <a:highlight>
                  <a:srgbClr val="FFFFFF"/>
                </a:highlight>
                <a:latin typeface="Consolas"/>
              </a:rPr>
              <a:t> Value</a:t>
            </a:r>
            <a:r>
              <a:rPr lang="en-US" sz="1000" dirty="0">
                <a:solidFill>
                  <a:srgbClr val="0000FF"/>
                </a:solidFill>
                <a:highlight>
                  <a:srgbClr val="FFFFFF"/>
                </a:highlight>
                <a:latin typeface="Consolas"/>
              </a:rPr>
              <a:t>="80" /&gt;</a:t>
            </a:r>
            <a:endParaRPr lang="en-US" sz="1000" dirty="0">
              <a:solidFill>
                <a:srgbClr val="000000"/>
              </a:solidFill>
              <a:highlight>
                <a:srgbClr val="FFFFFF"/>
              </a:highlight>
              <a:latin typeface="Consolas"/>
            </a:endParaRPr>
          </a:p>
          <a:p>
            <a:r>
              <a:rPr lang="en-US" sz="1000" dirty="0">
                <a:solidFill>
                  <a:srgbClr val="0000FF"/>
                </a:solidFill>
                <a:highlight>
                  <a:srgbClr val="FFFFFF"/>
                </a:highlight>
                <a:latin typeface="Consolas"/>
              </a:rPr>
              <a:t>       &lt;</a:t>
            </a:r>
            <a:r>
              <a:rPr lang="en-US" sz="1000" dirty="0">
                <a:solidFill>
                  <a:srgbClr val="A31515"/>
                </a:solidFill>
                <a:highlight>
                  <a:srgbClr val="FFFFFF"/>
                </a:highlight>
                <a:latin typeface="Consolas"/>
              </a:rPr>
              <a:t>Setter</a:t>
            </a:r>
            <a:r>
              <a:rPr lang="en-US" sz="1000" dirty="0">
                <a:solidFill>
                  <a:srgbClr val="FF0000"/>
                </a:solidFill>
                <a:highlight>
                  <a:srgbClr val="FFFFFF"/>
                </a:highlight>
                <a:latin typeface="Consolas"/>
              </a:rPr>
              <a:t> Property</a:t>
            </a:r>
            <a:r>
              <a:rPr lang="en-US" sz="1000" dirty="0">
                <a:solidFill>
                  <a:srgbClr val="0000FF"/>
                </a:solidFill>
                <a:highlight>
                  <a:srgbClr val="FFFFFF"/>
                </a:highlight>
                <a:latin typeface="Consolas"/>
              </a:rPr>
              <a:t>="Width"</a:t>
            </a:r>
            <a:r>
              <a:rPr lang="en-US" sz="1000" dirty="0">
                <a:solidFill>
                  <a:srgbClr val="FF0000"/>
                </a:solidFill>
                <a:highlight>
                  <a:srgbClr val="FFFFFF"/>
                </a:highlight>
                <a:latin typeface="Consolas"/>
              </a:rPr>
              <a:t> Value</a:t>
            </a:r>
            <a:r>
              <a:rPr lang="en-US" sz="1000" dirty="0">
                <a:solidFill>
                  <a:srgbClr val="0000FF"/>
                </a:solidFill>
                <a:highlight>
                  <a:srgbClr val="FFFFFF"/>
                </a:highlight>
                <a:latin typeface="Consolas"/>
              </a:rPr>
              <a:t>="292" /&gt;</a:t>
            </a:r>
            <a:endParaRPr lang="en-US" sz="1000" dirty="0">
              <a:solidFill>
                <a:srgbClr val="000000"/>
              </a:solidFill>
              <a:highlight>
                <a:srgbClr val="FFFFFF"/>
              </a:highlight>
              <a:latin typeface="Consolas"/>
            </a:endParaRPr>
          </a:p>
          <a:p>
            <a:r>
              <a:rPr lang="en-US" sz="1000" dirty="0">
                <a:solidFill>
                  <a:srgbClr val="0000FF"/>
                </a:solidFill>
                <a:highlight>
                  <a:srgbClr val="FFFFFF"/>
                </a:highlight>
                <a:latin typeface="Consolas"/>
              </a:rPr>
              <a:t>       &lt;</a:t>
            </a:r>
            <a:r>
              <a:rPr lang="en-US" sz="1000" dirty="0">
                <a:solidFill>
                  <a:srgbClr val="A31515"/>
                </a:solidFill>
                <a:highlight>
                  <a:srgbClr val="FFFFFF"/>
                </a:highlight>
                <a:latin typeface="Consolas"/>
              </a:rPr>
              <a:t>Setter</a:t>
            </a:r>
            <a:r>
              <a:rPr lang="en-US" sz="1000" dirty="0">
                <a:solidFill>
                  <a:srgbClr val="FF0000"/>
                </a:solidFill>
                <a:highlight>
                  <a:srgbClr val="FFFFFF"/>
                </a:highlight>
                <a:latin typeface="Consolas"/>
              </a:rPr>
              <a:t> Property</a:t>
            </a:r>
            <a:r>
              <a:rPr lang="en-US" sz="1000" dirty="0">
                <a:solidFill>
                  <a:srgbClr val="0000FF"/>
                </a:solidFill>
                <a:highlight>
                  <a:srgbClr val="FFFFFF"/>
                </a:highlight>
                <a:latin typeface="Consolas"/>
              </a:rPr>
              <a:t>="</a:t>
            </a:r>
            <a:r>
              <a:rPr lang="en-US" sz="1000" dirty="0" err="1">
                <a:solidFill>
                  <a:srgbClr val="0000FF"/>
                </a:solidFill>
                <a:highlight>
                  <a:srgbClr val="FFFFFF"/>
                </a:highlight>
                <a:latin typeface="Consolas"/>
              </a:rPr>
              <a:t>TabNavigation</a:t>
            </a:r>
            <a:r>
              <a:rPr lang="en-US" sz="1000" dirty="0">
                <a:solidFill>
                  <a:srgbClr val="0000FF"/>
                </a:solidFill>
                <a:highlight>
                  <a:srgbClr val="FFFFFF"/>
                </a:highlight>
                <a:latin typeface="Consolas"/>
              </a:rPr>
              <a:t>"</a:t>
            </a:r>
            <a:r>
              <a:rPr lang="en-US" sz="1000" dirty="0">
                <a:solidFill>
                  <a:srgbClr val="FF0000"/>
                </a:solidFill>
                <a:highlight>
                  <a:srgbClr val="FFFFFF"/>
                </a:highlight>
                <a:latin typeface="Consolas"/>
              </a:rPr>
              <a:t> Value</a:t>
            </a:r>
            <a:r>
              <a:rPr lang="en-US" sz="1000" dirty="0">
                <a:solidFill>
                  <a:srgbClr val="0000FF"/>
                </a:solidFill>
                <a:highlight>
                  <a:srgbClr val="FFFFFF"/>
                </a:highlight>
                <a:latin typeface="Consolas"/>
              </a:rPr>
              <a:t>="Local" /&gt;</a:t>
            </a:r>
            <a:endParaRPr lang="en-US" sz="1000" dirty="0">
              <a:solidFill>
                <a:srgbClr val="000000"/>
              </a:solidFill>
              <a:highlight>
                <a:srgbClr val="FFFFFF"/>
              </a:highlight>
              <a:latin typeface="Consolas"/>
            </a:endParaRPr>
          </a:p>
          <a:p>
            <a:r>
              <a:rPr lang="en-US" sz="1000" dirty="0">
                <a:solidFill>
                  <a:srgbClr val="0000FF"/>
                </a:solidFill>
                <a:highlight>
                  <a:srgbClr val="FFFFFF"/>
                </a:highlight>
                <a:latin typeface="Consolas"/>
              </a:rPr>
              <a:t>&lt;/</a:t>
            </a:r>
            <a:r>
              <a:rPr lang="en-US" sz="1000" dirty="0">
                <a:solidFill>
                  <a:srgbClr val="A31515"/>
                </a:solidFill>
                <a:highlight>
                  <a:srgbClr val="FFFFFF"/>
                </a:highlight>
                <a:latin typeface="Consolas"/>
              </a:rPr>
              <a:t>Style</a:t>
            </a:r>
            <a:r>
              <a:rPr lang="en-US" sz="1000" dirty="0">
                <a:solidFill>
                  <a:srgbClr val="0000FF"/>
                </a:solidFill>
                <a:highlight>
                  <a:srgbClr val="FFFFFF"/>
                </a:highlight>
                <a:latin typeface="Consolas"/>
              </a:rPr>
              <a:t>&gt;</a:t>
            </a:r>
          </a:p>
          <a:p>
            <a:endParaRPr lang="en-US" sz="1100" dirty="0">
              <a:solidFill>
                <a:prstClr val="black"/>
              </a:solidFill>
              <a:latin typeface="Consolas"/>
            </a:endParaRPr>
          </a:p>
          <a:p>
            <a:endParaRPr lang="en-US" sz="1100" dirty="0">
              <a:solidFill>
                <a:prstClr val="black"/>
              </a:solidFill>
              <a:latin typeface="Consolas"/>
            </a:endParaRPr>
          </a:p>
          <a:p>
            <a:r>
              <a:rPr lang="en-US" sz="1100" dirty="0">
                <a:solidFill>
                  <a:srgbClr val="0000FF"/>
                </a:solidFill>
                <a:highlight>
                  <a:srgbClr val="FFFFFF"/>
                </a:highlight>
                <a:latin typeface="Consolas"/>
              </a:rPr>
              <a:t>&lt;</a:t>
            </a:r>
            <a:r>
              <a:rPr lang="en-US" sz="1100" dirty="0">
                <a:solidFill>
                  <a:srgbClr val="A31515"/>
                </a:solidFill>
                <a:highlight>
                  <a:srgbClr val="FFFFFF"/>
                </a:highlight>
                <a:latin typeface="Consolas"/>
              </a:rPr>
              <a:t>Grid</a:t>
            </a:r>
            <a:r>
              <a:rPr lang="en-US" sz="1100" dirty="0">
                <a:solidFill>
                  <a:srgbClr val="FF0000"/>
                </a:solidFill>
                <a:highlight>
                  <a:srgbClr val="FFFFFF"/>
                </a:highlight>
                <a:latin typeface="Consolas"/>
              </a:rPr>
              <a:t> Height</a:t>
            </a:r>
            <a:r>
              <a:rPr lang="en-US" sz="1100" dirty="0">
                <a:solidFill>
                  <a:srgbClr val="0000FF"/>
                </a:solidFill>
                <a:highlight>
                  <a:srgbClr val="FFFFFF"/>
                </a:highlight>
                <a:latin typeface="Consolas"/>
              </a:rPr>
              <a:t>="300"</a:t>
            </a:r>
            <a:r>
              <a:rPr lang="en-US" sz="1100" dirty="0">
                <a:solidFill>
                  <a:srgbClr val="FF0000"/>
                </a:solidFill>
                <a:highlight>
                  <a:srgbClr val="FFFFFF"/>
                </a:highlight>
                <a:latin typeface="Consolas"/>
              </a:rPr>
              <a:t> </a:t>
            </a:r>
            <a:r>
              <a:rPr lang="en-US" sz="1100" dirty="0" err="1">
                <a:solidFill>
                  <a:srgbClr val="FF0000"/>
                </a:solidFill>
                <a:highlight>
                  <a:srgbClr val="FFFFFF"/>
                </a:highlight>
                <a:latin typeface="Consolas"/>
              </a:rPr>
              <a:t>VerticalAlignment</a:t>
            </a:r>
            <a:r>
              <a:rPr lang="en-US" sz="1100" dirty="0">
                <a:solidFill>
                  <a:srgbClr val="0000FF"/>
                </a:solidFill>
                <a:highlight>
                  <a:srgbClr val="FFFFFF"/>
                </a:highlight>
                <a:latin typeface="Consolas"/>
              </a:rPr>
              <a:t>="Top"&gt;</a:t>
            </a:r>
            <a:endParaRPr lang="en-US" sz="1100" dirty="0">
              <a:solidFill>
                <a:srgbClr val="000000"/>
              </a:solidFill>
              <a:highlight>
                <a:srgbClr val="FFFFFF"/>
              </a:highlight>
              <a:latin typeface="Consolas"/>
            </a:endParaRPr>
          </a:p>
          <a:p>
            <a:r>
              <a:rPr lang="en-US" sz="1100" dirty="0">
                <a:solidFill>
                  <a:srgbClr val="000000"/>
                </a:solidFill>
                <a:highlight>
                  <a:srgbClr val="FFFFFF"/>
                </a:highlight>
                <a:latin typeface="Consolas"/>
              </a:rPr>
              <a:t>        </a:t>
            </a:r>
            <a:r>
              <a:rPr lang="en-US" sz="1100" dirty="0">
                <a:solidFill>
                  <a:srgbClr val="0000FF"/>
                </a:solidFill>
                <a:highlight>
                  <a:srgbClr val="FFFFFF"/>
                </a:highlight>
                <a:latin typeface="Consolas"/>
              </a:rPr>
              <a:t>&lt;</a:t>
            </a:r>
            <a:r>
              <a:rPr lang="en-US" sz="1100" dirty="0" err="1">
                <a:solidFill>
                  <a:srgbClr val="A31515"/>
                </a:solidFill>
                <a:highlight>
                  <a:srgbClr val="FFFFFF"/>
                </a:highlight>
                <a:latin typeface="Consolas"/>
              </a:rPr>
              <a:t>GridView</a:t>
            </a:r>
            <a:r>
              <a:rPr lang="en-US" sz="1100" dirty="0">
                <a:solidFill>
                  <a:srgbClr val="FF0000"/>
                </a:solidFill>
                <a:highlight>
                  <a:srgbClr val="FFFFFF"/>
                </a:highlight>
                <a:latin typeface="Consolas"/>
              </a:rPr>
              <a:t> x</a:t>
            </a:r>
            <a:r>
              <a:rPr lang="en-US" sz="1100" dirty="0">
                <a:solidFill>
                  <a:srgbClr val="0000FF"/>
                </a:solidFill>
                <a:highlight>
                  <a:srgbClr val="FFFFFF"/>
                </a:highlight>
                <a:latin typeface="Consolas"/>
              </a:rPr>
              <a:t>:</a:t>
            </a:r>
            <a:r>
              <a:rPr lang="en-US" sz="1100" dirty="0">
                <a:solidFill>
                  <a:srgbClr val="FF0000"/>
                </a:solidFill>
                <a:highlight>
                  <a:srgbClr val="FFFFFF"/>
                </a:highlight>
                <a:latin typeface="Consolas"/>
              </a:rPr>
              <a:t>Name</a:t>
            </a:r>
            <a:r>
              <a:rPr lang="en-US" sz="1100" dirty="0">
                <a:solidFill>
                  <a:srgbClr val="0000FF"/>
                </a:solidFill>
                <a:highlight>
                  <a:srgbClr val="FFFFFF"/>
                </a:highlight>
                <a:latin typeface="Consolas"/>
              </a:rPr>
              <a:t>="ItemGridView"</a:t>
            </a:r>
            <a:r>
              <a:rPr lang="en-US" sz="1100" dirty="0">
                <a:solidFill>
                  <a:srgbClr val="FF0000"/>
                </a:solidFill>
                <a:highlight>
                  <a:srgbClr val="FFFFFF"/>
                </a:highlight>
                <a:latin typeface="Consolas"/>
              </a:rPr>
              <a:t> Background</a:t>
            </a:r>
            <a:r>
              <a:rPr lang="en-US" sz="1100" dirty="0">
                <a:solidFill>
                  <a:srgbClr val="0000FF"/>
                </a:solidFill>
                <a:highlight>
                  <a:srgbClr val="FFFFFF"/>
                </a:highlight>
                <a:latin typeface="Consolas"/>
              </a:rPr>
              <a:t>="White"</a:t>
            </a:r>
            <a:endParaRPr lang="en-US" sz="1100" dirty="0">
              <a:solidFill>
                <a:srgbClr val="000000"/>
              </a:solidFill>
              <a:highlight>
                <a:srgbClr val="FFFFFF"/>
              </a:highlight>
              <a:latin typeface="Consolas"/>
            </a:endParaRPr>
          </a:p>
          <a:p>
            <a:r>
              <a:rPr lang="en-US" sz="1100" dirty="0">
                <a:solidFill>
                  <a:srgbClr val="000000"/>
                </a:solidFill>
                <a:highlight>
                  <a:srgbClr val="FFFFFF"/>
                </a:highlight>
                <a:latin typeface="Consolas"/>
              </a:rPr>
              <a:t>           </a:t>
            </a:r>
            <a:r>
              <a:rPr lang="en-US" sz="1100" dirty="0">
                <a:solidFill>
                  <a:srgbClr val="FF0000"/>
                </a:solidFill>
                <a:highlight>
                  <a:srgbClr val="FFFFFF"/>
                </a:highlight>
                <a:latin typeface="Consolas"/>
              </a:rPr>
              <a:t> </a:t>
            </a:r>
            <a:r>
              <a:rPr lang="en-US" sz="1100" dirty="0" err="1">
                <a:solidFill>
                  <a:srgbClr val="FF0000"/>
                </a:solidFill>
                <a:highlight>
                  <a:srgbClr val="FFFFFF"/>
                </a:highlight>
                <a:latin typeface="Consolas"/>
              </a:rPr>
              <a:t>ItemTemplate</a:t>
            </a:r>
            <a:r>
              <a:rPr lang="en-US" sz="1100" dirty="0">
                <a:solidFill>
                  <a:srgbClr val="0000FF"/>
                </a:solidFill>
                <a:highlight>
                  <a:srgbClr val="FFFFFF"/>
                </a:highlight>
                <a:latin typeface="Consolas"/>
              </a:rPr>
              <a:t>="{</a:t>
            </a:r>
            <a:r>
              <a:rPr lang="en-US" sz="1100" dirty="0" err="1">
                <a:solidFill>
                  <a:srgbClr val="A31515"/>
                </a:solidFill>
                <a:highlight>
                  <a:srgbClr val="FFFFFF"/>
                </a:highlight>
                <a:latin typeface="Consolas"/>
              </a:rPr>
              <a:t>StaticResource</a:t>
            </a:r>
            <a:r>
              <a:rPr lang="en-US" sz="1100" dirty="0">
                <a:solidFill>
                  <a:srgbClr val="FF0000"/>
                </a:solidFill>
                <a:highlight>
                  <a:srgbClr val="FFFFFF"/>
                </a:highlight>
                <a:latin typeface="Consolas"/>
              </a:rPr>
              <a:t> </a:t>
            </a:r>
            <a:r>
              <a:rPr lang="en-US" sz="1100" dirty="0" err="1">
                <a:solidFill>
                  <a:srgbClr val="FF0000"/>
                </a:solidFill>
                <a:highlight>
                  <a:srgbClr val="FFFFFF"/>
                </a:highlight>
                <a:latin typeface="Consolas"/>
              </a:rPr>
              <a:t>StoreFrontTileTemplate</a:t>
            </a:r>
            <a:r>
              <a:rPr lang="en-US" sz="1100" dirty="0">
                <a:solidFill>
                  <a:srgbClr val="0000FF"/>
                </a:solidFill>
                <a:highlight>
                  <a:srgbClr val="FFFFFF"/>
                </a:highlight>
                <a:latin typeface="Consolas"/>
              </a:rPr>
              <a:t>}"</a:t>
            </a:r>
            <a:endParaRPr lang="en-US" sz="1100" dirty="0">
              <a:solidFill>
                <a:srgbClr val="000000"/>
              </a:solidFill>
              <a:highlight>
                <a:srgbClr val="FFFFFF"/>
              </a:highlight>
              <a:latin typeface="Consolas"/>
            </a:endParaRPr>
          </a:p>
          <a:p>
            <a:r>
              <a:rPr lang="en-US" sz="1100" dirty="0">
                <a:solidFill>
                  <a:srgbClr val="000000"/>
                </a:solidFill>
                <a:highlight>
                  <a:srgbClr val="FFFFFF"/>
                </a:highlight>
                <a:latin typeface="Consolas"/>
              </a:rPr>
              <a:t>           </a:t>
            </a:r>
            <a:r>
              <a:rPr lang="en-US" sz="1100" dirty="0">
                <a:solidFill>
                  <a:srgbClr val="FF0000"/>
                </a:solidFill>
                <a:highlight>
                  <a:srgbClr val="FFFFFF"/>
                </a:highlight>
                <a:latin typeface="Consolas"/>
              </a:rPr>
              <a:t> </a:t>
            </a:r>
            <a:r>
              <a:rPr lang="en-US" sz="1100" dirty="0" err="1">
                <a:solidFill>
                  <a:srgbClr val="FF0000"/>
                </a:solidFill>
                <a:highlight>
                  <a:srgbClr val="FFFFFF"/>
                </a:highlight>
                <a:latin typeface="Consolas"/>
              </a:rPr>
              <a:t>ItemContainerStyle</a:t>
            </a:r>
            <a:r>
              <a:rPr lang="en-US" sz="1100" dirty="0">
                <a:solidFill>
                  <a:srgbClr val="0000FF"/>
                </a:solidFill>
                <a:highlight>
                  <a:srgbClr val="FFFFFF"/>
                </a:highlight>
                <a:latin typeface="Consolas"/>
              </a:rPr>
              <a:t>="{</a:t>
            </a:r>
            <a:r>
              <a:rPr lang="en-US" sz="1100" dirty="0" err="1">
                <a:solidFill>
                  <a:srgbClr val="A31515"/>
                </a:solidFill>
                <a:highlight>
                  <a:srgbClr val="FFFFFF"/>
                </a:highlight>
                <a:latin typeface="Consolas"/>
              </a:rPr>
              <a:t>StaticResource</a:t>
            </a:r>
            <a:r>
              <a:rPr lang="en-US" sz="1100" dirty="0">
                <a:solidFill>
                  <a:srgbClr val="FF0000"/>
                </a:solidFill>
                <a:highlight>
                  <a:srgbClr val="FFFFFF"/>
                </a:highlight>
                <a:latin typeface="Consolas"/>
              </a:rPr>
              <a:t> </a:t>
            </a:r>
            <a:r>
              <a:rPr lang="en-US" sz="1100" dirty="0" err="1">
                <a:solidFill>
                  <a:srgbClr val="FF0000"/>
                </a:solidFill>
                <a:highlight>
                  <a:srgbClr val="FFFFFF"/>
                </a:highlight>
                <a:latin typeface="Consolas"/>
              </a:rPr>
              <a:t>StoreFrontTileStyle</a:t>
            </a:r>
            <a:r>
              <a:rPr lang="en-US" sz="1100" dirty="0">
                <a:solidFill>
                  <a:srgbClr val="0000FF"/>
                </a:solidFill>
                <a:highlight>
                  <a:srgbClr val="FFFFFF"/>
                </a:highlight>
                <a:latin typeface="Consolas"/>
              </a:rPr>
              <a:t>}"</a:t>
            </a:r>
            <a:r>
              <a:rPr lang="en-US" sz="1100" dirty="0">
                <a:solidFill>
                  <a:srgbClr val="000000"/>
                </a:solidFill>
                <a:highlight>
                  <a:srgbClr val="FFFFFF"/>
                </a:highlight>
                <a:latin typeface="Consolas"/>
              </a:rPr>
              <a:t>       </a:t>
            </a:r>
          </a:p>
          <a:p>
            <a:r>
              <a:rPr lang="en-US" sz="1100" dirty="0">
                <a:solidFill>
                  <a:srgbClr val="000000"/>
                </a:solidFill>
                <a:highlight>
                  <a:srgbClr val="FFFFFF"/>
                </a:highlight>
                <a:latin typeface="Consolas"/>
              </a:rPr>
              <a:t>           </a:t>
            </a:r>
            <a:r>
              <a:rPr lang="en-US" sz="1100" dirty="0">
                <a:solidFill>
                  <a:srgbClr val="FF0000"/>
                </a:solidFill>
                <a:highlight>
                  <a:srgbClr val="FFFFFF"/>
                </a:highlight>
                <a:latin typeface="Consolas"/>
              </a:rPr>
              <a:t> </a:t>
            </a:r>
            <a:r>
              <a:rPr lang="en-US" sz="1100" dirty="0" err="1">
                <a:solidFill>
                  <a:srgbClr val="FF0000"/>
                </a:solidFill>
                <a:highlight>
                  <a:srgbClr val="FFFFFF"/>
                </a:highlight>
                <a:latin typeface="Consolas"/>
              </a:rPr>
              <a:t>BorderBrush</a:t>
            </a:r>
            <a:r>
              <a:rPr lang="en-US" sz="1100" dirty="0">
                <a:solidFill>
                  <a:srgbClr val="0000FF"/>
                </a:solidFill>
                <a:highlight>
                  <a:srgbClr val="FFFFFF"/>
                </a:highlight>
                <a:latin typeface="Consolas"/>
              </a:rPr>
              <a:t>="</a:t>
            </a:r>
            <a:r>
              <a:rPr lang="en-US" sz="1100" dirty="0" err="1">
                <a:solidFill>
                  <a:srgbClr val="0000FF"/>
                </a:solidFill>
                <a:highlight>
                  <a:srgbClr val="FFFFFF"/>
                </a:highlight>
                <a:latin typeface="Consolas"/>
              </a:rPr>
              <a:t>LightGray</a:t>
            </a:r>
            <a:r>
              <a:rPr lang="en-US" sz="1100" dirty="0">
                <a:solidFill>
                  <a:srgbClr val="0000FF"/>
                </a:solidFill>
                <a:highlight>
                  <a:srgbClr val="FFFFFF"/>
                </a:highlight>
                <a:latin typeface="Consolas"/>
              </a:rPr>
              <a:t>"/&gt;</a:t>
            </a:r>
            <a:endParaRPr lang="en-US" sz="1100" dirty="0">
              <a:solidFill>
                <a:srgbClr val="000000"/>
              </a:solidFill>
              <a:highlight>
                <a:srgbClr val="FFFFFF"/>
              </a:highlight>
              <a:latin typeface="Consolas"/>
            </a:endParaRPr>
          </a:p>
          <a:p>
            <a:r>
              <a:rPr lang="en-US" sz="1100" dirty="0">
                <a:solidFill>
                  <a:srgbClr val="0000FF"/>
                </a:solidFill>
                <a:highlight>
                  <a:srgbClr val="FFFFFF"/>
                </a:highlight>
                <a:latin typeface="Consolas"/>
              </a:rPr>
              <a:t>&lt;/</a:t>
            </a:r>
            <a:r>
              <a:rPr lang="en-US" sz="1100" dirty="0">
                <a:solidFill>
                  <a:srgbClr val="A31515"/>
                </a:solidFill>
                <a:highlight>
                  <a:srgbClr val="FFFFFF"/>
                </a:highlight>
                <a:latin typeface="Consolas"/>
              </a:rPr>
              <a:t>Grid</a:t>
            </a:r>
            <a:r>
              <a:rPr lang="en-US" sz="1100" dirty="0">
                <a:solidFill>
                  <a:srgbClr val="0000FF"/>
                </a:solidFill>
                <a:highlight>
                  <a:srgbClr val="FFFFFF"/>
                </a:highlight>
                <a:latin typeface="Consolas"/>
              </a:rPr>
              <a:t>&gt;</a:t>
            </a:r>
            <a:endParaRPr lang="en-US" sz="1100" dirty="0">
              <a:solidFill>
                <a:srgbClr val="0000FF"/>
              </a:solidFill>
              <a:latin typeface="Consolas"/>
            </a:endParaRPr>
          </a:p>
        </p:txBody>
      </p:sp>
    </p:spTree>
    <p:extLst>
      <p:ext uri="{BB962C8B-B14F-4D97-AF65-F5344CB8AC3E}">
        <p14:creationId xmlns:p14="http://schemas.microsoft.com/office/powerpoint/2010/main" val="274732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7902" y="4343401"/>
            <a:ext cx="8405811" cy="461665"/>
          </a:xfrm>
        </p:spPr>
        <p:txBody>
          <a:bodyPr/>
          <a:lstStyle/>
          <a:p>
            <a:r>
              <a:rPr lang="en-US" dirty="0" smtClean="0"/>
              <a:t>Data Binding</a:t>
            </a:r>
            <a:endParaRPr lang="en-US" dirty="0"/>
          </a:p>
        </p:txBody>
      </p:sp>
      <p:sp>
        <p:nvSpPr>
          <p:cNvPr id="4" name="Text Placeholder 3"/>
          <p:cNvSpPr>
            <a:spLocks noGrp="1"/>
          </p:cNvSpPr>
          <p:nvPr>
            <p:ph type="body" sz="quarter" idx="10"/>
          </p:nvPr>
        </p:nvSpPr>
        <p:spPr>
          <a:xfrm>
            <a:off x="977901" y="2739678"/>
            <a:ext cx="10242550" cy="1378644"/>
          </a:xfrm>
        </p:spPr>
        <p:txBody>
          <a:bodyPr/>
          <a:lstStyle/>
          <a:p>
            <a:r>
              <a:rPr lang="en-US" dirty="0" smtClean="0"/>
              <a:t>demo </a:t>
            </a:r>
            <a:endParaRPr lang="en-US" dirty="0"/>
          </a:p>
        </p:txBody>
      </p:sp>
      <p:pic>
        <p:nvPicPr>
          <p:cNvPr id="5" name="Picture 4"/>
          <p:cNvPicPr>
            <a:picLocks noChangeAspect="1"/>
          </p:cNvPicPr>
          <p:nvPr/>
        </p:nvPicPr>
        <p:blipFill>
          <a:blip r:embed="rId3"/>
          <a:stretch>
            <a:fillRect/>
          </a:stretch>
        </p:blipFill>
        <p:spPr>
          <a:xfrm>
            <a:off x="8110712" y="5230884"/>
            <a:ext cx="3705225" cy="12954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58470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mtClean="0"/>
              <a:t>Contracts</a:t>
            </a:r>
            <a:endParaRPr lang="en-US" dirty="0"/>
          </a:p>
        </p:txBody>
      </p:sp>
      <p:pic>
        <p:nvPicPr>
          <p:cNvPr id="4" name="Picture 3"/>
          <p:cNvPicPr>
            <a:picLocks noChangeAspect="1"/>
          </p:cNvPicPr>
          <p:nvPr/>
        </p:nvPicPr>
        <p:blipFill>
          <a:blip r:embed="rId3"/>
          <a:stretch>
            <a:fillRect/>
          </a:stretch>
        </p:blipFill>
        <p:spPr>
          <a:xfrm>
            <a:off x="1781175" y="1187450"/>
            <a:ext cx="9086850" cy="5067300"/>
          </a:xfrm>
          <a:prstGeom prst="rect">
            <a:avLst/>
          </a:prstGeom>
        </p:spPr>
      </p:pic>
    </p:spTree>
    <p:extLst>
      <p:ext uri="{BB962C8B-B14F-4D97-AF65-F5344CB8AC3E}">
        <p14:creationId xmlns:p14="http://schemas.microsoft.com/office/powerpoint/2010/main" val="246494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609600" y="1803400"/>
            <a:ext cx="10972800" cy="4127500"/>
          </a:xfrm>
        </p:spPr>
        <p:txBody>
          <a:bodyPr>
            <a:normAutofit/>
          </a:bodyPr>
          <a:lstStyle/>
          <a:p>
            <a:r>
              <a:rPr lang="en-US" dirty="0" smtClean="0"/>
              <a:t>They enable your app to “light up” scenarios that delight users by allowing them to use your app with another app or device</a:t>
            </a:r>
          </a:p>
          <a:p>
            <a:r>
              <a:rPr lang="en-GB" dirty="0" smtClean="0"/>
              <a:t>Some of them drives users back to your app from other parts of the system, while others simply save you from providing entry points for common scenarios</a:t>
            </a:r>
          </a:p>
          <a:p>
            <a:r>
              <a:rPr lang="en-GB" dirty="0" smtClean="0"/>
              <a:t>They allow you to focus on the part of the scenarios that you’re best at – the unique parts of the user experience – and the system provides the rest</a:t>
            </a:r>
          </a:p>
        </p:txBody>
      </p:sp>
      <p:sp>
        <p:nvSpPr>
          <p:cNvPr id="3" name="Title 2"/>
          <p:cNvSpPr>
            <a:spLocks noGrp="1"/>
          </p:cNvSpPr>
          <p:nvPr>
            <p:ph type="title"/>
          </p:nvPr>
        </p:nvSpPr>
        <p:spPr>
          <a:xfrm>
            <a:off x="609600" y="535939"/>
            <a:ext cx="10972800" cy="759460"/>
          </a:xfrm>
        </p:spPr>
        <p:txBody>
          <a:bodyPr>
            <a:normAutofit fontScale="90000"/>
          </a:bodyPr>
          <a:lstStyle/>
          <a:p>
            <a:r>
              <a:rPr lang="en-US" dirty="0" smtClean="0"/>
              <a:t>Why you should care about Contracts</a:t>
            </a:r>
            <a:endParaRPr lang="en-US" dirty="0"/>
          </a:p>
        </p:txBody>
      </p:sp>
    </p:spTree>
    <p:extLst>
      <p:ext uri="{BB962C8B-B14F-4D97-AF65-F5344CB8AC3E}">
        <p14:creationId xmlns:p14="http://schemas.microsoft.com/office/powerpoint/2010/main" val="381322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848497" y="1771134"/>
            <a:ext cx="10972800" cy="3451311"/>
          </a:xfrm>
        </p:spPr>
        <p:txBody>
          <a:bodyPr>
            <a:normAutofit/>
          </a:bodyPr>
          <a:lstStyle/>
          <a:p>
            <a:r>
              <a:rPr lang="en-US" dirty="0" smtClean="0"/>
              <a:t>Search</a:t>
            </a:r>
          </a:p>
          <a:p>
            <a:r>
              <a:rPr lang="en-US" dirty="0" smtClean="0"/>
              <a:t>Share</a:t>
            </a:r>
          </a:p>
          <a:p>
            <a:r>
              <a:rPr lang="en-US" dirty="0" smtClean="0"/>
              <a:t>Settings</a:t>
            </a:r>
          </a:p>
          <a:p>
            <a:r>
              <a:rPr lang="en-US" dirty="0" smtClean="0"/>
              <a:t>Play To</a:t>
            </a:r>
          </a:p>
          <a:p>
            <a:r>
              <a:rPr lang="en-US" dirty="0" smtClean="0"/>
              <a:t>App-to-App Picking</a:t>
            </a:r>
            <a:endParaRPr lang="en-GB" dirty="0" smtClean="0"/>
          </a:p>
        </p:txBody>
      </p:sp>
      <p:sp>
        <p:nvSpPr>
          <p:cNvPr id="3" name="Title 2"/>
          <p:cNvSpPr>
            <a:spLocks noGrp="1"/>
          </p:cNvSpPr>
          <p:nvPr>
            <p:ph type="title"/>
          </p:nvPr>
        </p:nvSpPr>
        <p:spPr>
          <a:xfrm>
            <a:off x="609600" y="535939"/>
            <a:ext cx="10972800" cy="759460"/>
          </a:xfrm>
        </p:spPr>
        <p:txBody>
          <a:bodyPr>
            <a:normAutofit fontScale="90000"/>
          </a:bodyPr>
          <a:lstStyle/>
          <a:p>
            <a:r>
              <a:rPr lang="en-US" dirty="0" smtClean="0"/>
              <a:t>Types of Contracts</a:t>
            </a:r>
            <a:endParaRPr lang="en-US" dirty="0"/>
          </a:p>
        </p:txBody>
      </p:sp>
    </p:spTree>
    <p:extLst>
      <p:ext uri="{BB962C8B-B14F-4D97-AF65-F5344CB8AC3E}">
        <p14:creationId xmlns:p14="http://schemas.microsoft.com/office/powerpoint/2010/main" val="186141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282" y="1392195"/>
            <a:ext cx="10237787" cy="1714543"/>
          </a:xfrm>
        </p:spPr>
        <p:txBody>
          <a:bodyPr>
            <a:normAutofit/>
          </a:bodyPr>
          <a:lstStyle/>
          <a:p>
            <a:r>
              <a:rPr lang="en-US" dirty="0" smtClean="0"/>
              <a:t>APIMASH</a:t>
            </a:r>
            <a:r>
              <a:rPr lang="en-US" dirty="0"/>
              <a:t/>
            </a:r>
            <a:br>
              <a:rPr lang="en-US" dirty="0"/>
            </a:br>
            <a:r>
              <a:rPr lang="en-US" sz="3600" dirty="0" smtClean="0"/>
              <a:t>Time to Code!</a:t>
            </a:r>
            <a:endParaRPr lang="en-US" sz="3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166" y="6298599"/>
            <a:ext cx="1524000" cy="323850"/>
          </a:xfrm>
          <a:prstGeom prst="rect">
            <a:avLst/>
          </a:prstGeom>
        </p:spPr>
      </p:pic>
      <p:sp>
        <p:nvSpPr>
          <p:cNvPr id="4" name="Text Placeholder 2"/>
          <p:cNvSpPr txBox="1">
            <a:spLocks/>
          </p:cNvSpPr>
          <p:nvPr/>
        </p:nvSpPr>
        <p:spPr>
          <a:xfrm>
            <a:off x="1632013" y="3739977"/>
            <a:ext cx="9538495" cy="2479591"/>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accent4">
                    <a:alpha val="99000"/>
                  </a:schemeClr>
                </a:solidFill>
              </a:rPr>
              <a:t>Hands-On</a:t>
            </a:r>
            <a:r>
              <a:rPr lang="en-US" sz="2800" dirty="0">
                <a:solidFill>
                  <a:schemeClr val="accent4">
                    <a:alpha val="99000"/>
                  </a:schemeClr>
                </a:solidFill>
              </a:rPr>
              <a:t>: </a:t>
            </a:r>
            <a:r>
              <a:rPr lang="en-US" sz="2800" dirty="0">
                <a:solidFill>
                  <a:schemeClr val="tx1">
                    <a:alpha val="99000"/>
                  </a:schemeClr>
                </a:solidFill>
              </a:rPr>
              <a:t>Workbook </a:t>
            </a:r>
            <a:r>
              <a:rPr lang="en-US" sz="2800" dirty="0" smtClean="0">
                <a:solidFill>
                  <a:schemeClr val="tx1">
                    <a:alpha val="99000"/>
                  </a:schemeClr>
                </a:solidFill>
              </a:rPr>
              <a:t>#1 - Getting Started</a:t>
            </a:r>
            <a:endParaRPr lang="en-US" sz="2800" dirty="0">
              <a:solidFill>
                <a:schemeClr val="tx1">
                  <a:alpha val="99000"/>
                </a:schemeClr>
              </a:solidFill>
            </a:endParaRPr>
          </a:p>
          <a:p>
            <a:r>
              <a:rPr lang="en-US" sz="2800" dirty="0" smtClean="0">
                <a:solidFill>
                  <a:schemeClr val="accent4">
                    <a:alpha val="99000"/>
                  </a:schemeClr>
                </a:solidFill>
              </a:rPr>
              <a:t>Hands-On</a:t>
            </a:r>
            <a:r>
              <a:rPr lang="en-US" sz="2800" dirty="0">
                <a:solidFill>
                  <a:schemeClr val="accent4">
                    <a:alpha val="99000"/>
                  </a:schemeClr>
                </a:solidFill>
              </a:rPr>
              <a:t>: </a:t>
            </a:r>
            <a:r>
              <a:rPr lang="en-US" sz="2800" dirty="0" smtClean="0">
                <a:solidFill>
                  <a:schemeClr val="tx1">
                    <a:alpha val="99000"/>
                  </a:schemeClr>
                </a:solidFill>
              </a:rPr>
              <a:t>Workbook #2 - Customizing Your UI</a:t>
            </a:r>
          </a:p>
          <a:p>
            <a:r>
              <a:rPr lang="en-US" sz="2800" dirty="0" smtClean="0">
                <a:solidFill>
                  <a:schemeClr val="accent4">
                    <a:alpha val="99000"/>
                  </a:schemeClr>
                </a:solidFill>
              </a:rPr>
              <a:t>Hands-On: </a:t>
            </a:r>
            <a:r>
              <a:rPr lang="en-US" sz="2800" dirty="0" smtClean="0">
                <a:solidFill>
                  <a:schemeClr val="tx1">
                    <a:alpha val="99000"/>
                  </a:schemeClr>
                </a:solidFill>
              </a:rPr>
              <a:t>Workbook #3 - Getting Store-Ready</a:t>
            </a:r>
          </a:p>
          <a:p>
            <a:r>
              <a:rPr lang="en-US" sz="2800" dirty="0" smtClean="0">
                <a:solidFill>
                  <a:schemeClr val="tx1">
                    <a:alpha val="99000"/>
                  </a:schemeClr>
                </a:solidFill>
              </a:rPr>
              <a:t>Closing Comments &amp; Demos!</a:t>
            </a:r>
            <a:endParaRPr lang="en-US" sz="2800" dirty="0">
              <a:solidFill>
                <a:schemeClr val="tx1">
                  <a:alpha val="99000"/>
                </a:schemeClr>
              </a:solidFill>
            </a:endParaRPr>
          </a:p>
        </p:txBody>
      </p:sp>
    </p:spTree>
    <p:extLst>
      <p:ext uri="{BB962C8B-B14F-4D97-AF65-F5344CB8AC3E}">
        <p14:creationId xmlns:p14="http://schemas.microsoft.com/office/powerpoint/2010/main" val="715882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237" y="1403211"/>
            <a:ext cx="11149013" cy="914096"/>
          </a:xfrm>
        </p:spPr>
        <p:txBody>
          <a:bodyPr>
            <a:normAutofit fontScale="90000"/>
          </a:bodyPr>
          <a:lstStyle/>
          <a:p>
            <a:r>
              <a:rPr lang="en-US" dirty="0" smtClean="0"/>
              <a:t>Hands-on Activity #</a:t>
            </a:r>
            <a:r>
              <a:rPr lang="en-US" dirty="0"/>
              <a:t>1</a:t>
            </a:r>
            <a:br>
              <a:rPr lang="en-US" dirty="0"/>
            </a:br>
            <a:r>
              <a:rPr lang="en-US" sz="3600" dirty="0" smtClean="0"/>
              <a:t>(Use </a:t>
            </a:r>
            <a:r>
              <a:rPr lang="en-US" sz="3600" dirty="0"/>
              <a:t>workbook </a:t>
            </a:r>
            <a:r>
              <a:rPr lang="en-US" sz="3600" dirty="0" smtClean="0"/>
              <a:t>#1)</a:t>
            </a:r>
            <a:endParaRPr lang="en-US" sz="3600" dirty="0"/>
          </a:p>
        </p:txBody>
      </p:sp>
      <p:pic>
        <p:nvPicPr>
          <p:cNvPr id="3" name="Picture 2"/>
          <p:cNvPicPr>
            <a:picLocks noChangeAspect="1"/>
          </p:cNvPicPr>
          <p:nvPr/>
        </p:nvPicPr>
        <p:blipFill>
          <a:blip r:embed="rId3"/>
          <a:stretch>
            <a:fillRect/>
          </a:stretch>
        </p:blipFill>
        <p:spPr>
          <a:xfrm>
            <a:off x="9538283" y="205878"/>
            <a:ext cx="2520935" cy="881355"/>
          </a:xfrm>
          <a:prstGeom prst="roundRect">
            <a:avLst>
              <a:gd name="adj" fmla="val 8594"/>
            </a:avLst>
          </a:prstGeom>
          <a:solidFill>
            <a:srgbClr val="FFFFFF">
              <a:shade val="85000"/>
            </a:srgbClr>
          </a:solidFill>
          <a:ln>
            <a:noFill/>
          </a:ln>
          <a:effectLst/>
        </p:spPr>
      </p:pic>
      <p:sp>
        <p:nvSpPr>
          <p:cNvPr id="4" name="Content Placeholder 2"/>
          <p:cNvSpPr txBox="1">
            <a:spLocks/>
          </p:cNvSpPr>
          <p:nvPr/>
        </p:nvSpPr>
        <p:spPr>
          <a:xfrm>
            <a:off x="892752" y="2729274"/>
            <a:ext cx="9905998" cy="3124201"/>
          </a:xfrm>
          <a:prstGeom prst="rect">
            <a:avLst/>
          </a:prstGeom>
        </p:spPr>
        <p:txBody>
          <a:bodyP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b="1" cap="none" dirty="0" smtClean="0">
                <a:solidFill>
                  <a:schemeClr val="tx1"/>
                </a:solidFill>
              </a:rPr>
              <a:t>Choose Your API and </a:t>
            </a:r>
            <a:r>
              <a:rPr lang="en-US" sz="2400" b="1" cap="none" dirty="0">
                <a:solidFill>
                  <a:schemeClr val="tx1"/>
                </a:solidFill>
              </a:rPr>
              <a:t>Starter Kit </a:t>
            </a:r>
            <a:r>
              <a:rPr lang="en-US" sz="2400" cap="none" dirty="0">
                <a:solidFill>
                  <a:schemeClr val="tx1"/>
                </a:solidFill>
              </a:rPr>
              <a:t>- </a:t>
            </a:r>
            <a:r>
              <a:rPr lang="en-US" sz="2200" b="1" cap="none" dirty="0">
                <a:solidFill>
                  <a:schemeClr val="bg1"/>
                </a:solidFill>
              </a:rPr>
              <a:t>apimash.github.io/</a:t>
            </a:r>
            <a:r>
              <a:rPr lang="en-US" sz="2200" b="1" cap="none" dirty="0" err="1">
                <a:solidFill>
                  <a:schemeClr val="bg1"/>
                </a:solidFill>
              </a:rPr>
              <a:t>StarterKits</a:t>
            </a:r>
            <a:r>
              <a:rPr lang="en-US" sz="2400" b="1" cap="none" dirty="0" smtClean="0">
                <a:solidFill>
                  <a:schemeClr val="bg2"/>
                </a:solidFill>
              </a:rPr>
              <a:t> </a:t>
            </a:r>
            <a:r>
              <a:rPr lang="en-US" sz="2400" cap="none" dirty="0" smtClean="0">
                <a:solidFill>
                  <a:schemeClr val="bg2"/>
                </a:solidFill>
              </a:rPr>
              <a:t>												 	 </a:t>
            </a:r>
            <a:r>
              <a:rPr lang="en-US" sz="2400" i="1" cap="none" dirty="0" smtClean="0">
                <a:solidFill>
                  <a:schemeClr val="bg2"/>
                </a:solidFill>
              </a:rPr>
              <a:t>(URL is case sensitive)</a:t>
            </a:r>
          </a:p>
          <a:p>
            <a:r>
              <a:rPr lang="en-US" sz="2400" b="1" cap="none" dirty="0" smtClean="0">
                <a:solidFill>
                  <a:schemeClr val="tx1"/>
                </a:solidFill>
              </a:rPr>
              <a:t>Read </a:t>
            </a:r>
            <a:r>
              <a:rPr lang="en-US" sz="2400" cap="none" dirty="0" smtClean="0">
                <a:solidFill>
                  <a:schemeClr val="tx1"/>
                </a:solidFill>
              </a:rPr>
              <a:t>the Kit’s </a:t>
            </a:r>
            <a:r>
              <a:rPr lang="en-US" sz="2400" b="1" i="1" cap="none" dirty="0" smtClean="0">
                <a:solidFill>
                  <a:schemeClr val="tx1"/>
                </a:solidFill>
              </a:rPr>
              <a:t>Readme.md</a:t>
            </a:r>
            <a:r>
              <a:rPr lang="en-US" sz="2400" cap="none" dirty="0" smtClean="0">
                <a:solidFill>
                  <a:schemeClr val="tx1"/>
                </a:solidFill>
              </a:rPr>
              <a:t> file (no, </a:t>
            </a:r>
            <a:r>
              <a:rPr lang="en-US" sz="2400" i="1" cap="none" dirty="0" smtClean="0">
                <a:solidFill>
                  <a:schemeClr val="tx1"/>
                </a:solidFill>
              </a:rPr>
              <a:t>really</a:t>
            </a:r>
            <a:r>
              <a:rPr lang="en-US" sz="2400" cap="none" dirty="0" smtClean="0">
                <a:solidFill>
                  <a:schemeClr val="tx1"/>
                </a:solidFill>
              </a:rPr>
              <a:t>!)</a:t>
            </a:r>
          </a:p>
          <a:p>
            <a:r>
              <a:rPr lang="en-US" sz="2400" b="1" cap="none" dirty="0" smtClean="0">
                <a:solidFill>
                  <a:schemeClr val="tx1"/>
                </a:solidFill>
              </a:rPr>
              <a:t>Register </a:t>
            </a:r>
            <a:r>
              <a:rPr lang="en-US" sz="2400" cap="none" dirty="0" smtClean="0">
                <a:solidFill>
                  <a:schemeClr val="tx1"/>
                </a:solidFill>
              </a:rPr>
              <a:t>to receive an API key – e.g. </a:t>
            </a:r>
            <a:r>
              <a:rPr lang="en-US" sz="2200" b="1" cap="none" dirty="0">
                <a:solidFill>
                  <a:schemeClr val="bg1"/>
                </a:solidFill>
              </a:rPr>
              <a:t>www.yelp.com/developers</a:t>
            </a:r>
          </a:p>
          <a:p>
            <a:r>
              <a:rPr lang="en-US" sz="2400" b="1" cap="none" dirty="0" smtClean="0">
                <a:solidFill>
                  <a:schemeClr val="tx1"/>
                </a:solidFill>
              </a:rPr>
              <a:t>Add </a:t>
            </a:r>
            <a:r>
              <a:rPr lang="en-US" sz="2400" b="1" i="1" cap="none" dirty="0">
                <a:solidFill>
                  <a:schemeClr val="tx1"/>
                </a:solidFill>
              </a:rPr>
              <a:t>your </a:t>
            </a:r>
            <a:r>
              <a:rPr lang="en-US" sz="2400" b="1" cap="none" dirty="0">
                <a:solidFill>
                  <a:schemeClr val="tx1"/>
                </a:solidFill>
              </a:rPr>
              <a:t>API key </a:t>
            </a:r>
            <a:r>
              <a:rPr lang="en-US" sz="2400" cap="none" dirty="0">
                <a:solidFill>
                  <a:schemeClr val="tx1"/>
                </a:solidFill>
              </a:rPr>
              <a:t>to the project </a:t>
            </a:r>
            <a:r>
              <a:rPr lang="en-US" sz="2400" cap="none" dirty="0" smtClean="0">
                <a:solidFill>
                  <a:schemeClr val="tx1"/>
                </a:solidFill>
              </a:rPr>
              <a:t>file</a:t>
            </a:r>
          </a:p>
          <a:p>
            <a:r>
              <a:rPr lang="en-US" sz="2400" b="1" cap="none" dirty="0" smtClean="0">
                <a:solidFill>
                  <a:schemeClr val="tx1"/>
                </a:solidFill>
              </a:rPr>
              <a:t>Explore and understand</a:t>
            </a:r>
            <a:r>
              <a:rPr lang="en-US" sz="2400" cap="none" dirty="0" smtClean="0">
                <a:solidFill>
                  <a:schemeClr val="tx1"/>
                </a:solidFill>
              </a:rPr>
              <a:t> your Starter Kit</a:t>
            </a:r>
            <a:endParaRPr lang="en-US" sz="2400" cap="none" dirty="0">
              <a:solidFill>
                <a:schemeClr val="tx1"/>
              </a:solidFill>
            </a:endParaRPr>
          </a:p>
          <a:p>
            <a:r>
              <a:rPr lang="en-US" sz="2400" b="1" cap="none" dirty="0">
                <a:solidFill>
                  <a:schemeClr val="tx1"/>
                </a:solidFill>
              </a:rPr>
              <a:t>Update the API call </a:t>
            </a:r>
            <a:r>
              <a:rPr lang="en-US" sz="2400" cap="none" dirty="0">
                <a:solidFill>
                  <a:schemeClr val="tx1"/>
                </a:solidFill>
              </a:rPr>
              <a:t>as you </a:t>
            </a:r>
            <a:r>
              <a:rPr lang="en-US" sz="2400" cap="none" dirty="0" smtClean="0">
                <a:solidFill>
                  <a:schemeClr val="tx1"/>
                </a:solidFill>
              </a:rPr>
              <a:t>wish (e.g</a:t>
            </a:r>
            <a:r>
              <a:rPr lang="en-US" sz="2400" cap="none" dirty="0">
                <a:solidFill>
                  <a:schemeClr val="tx1"/>
                </a:solidFill>
              </a:rPr>
              <a:t>. for a </a:t>
            </a:r>
            <a:r>
              <a:rPr lang="en-US" sz="2400" cap="none" dirty="0" smtClean="0">
                <a:solidFill>
                  <a:schemeClr val="tx1"/>
                </a:solidFill>
              </a:rPr>
              <a:t>specific city)</a:t>
            </a:r>
            <a:endParaRPr lang="en-US" sz="2400" cap="none" dirty="0">
              <a:solidFill>
                <a:schemeClr val="tx1"/>
              </a:solidFill>
            </a:endParaRPr>
          </a:p>
        </p:txBody>
      </p:sp>
    </p:spTree>
    <p:extLst>
      <p:ext uri="{BB962C8B-B14F-4D97-AF65-F5344CB8AC3E}">
        <p14:creationId xmlns:p14="http://schemas.microsoft.com/office/powerpoint/2010/main" val="10505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282" y="1392195"/>
            <a:ext cx="10237787" cy="1714543"/>
          </a:xfrm>
        </p:spPr>
        <p:txBody>
          <a:bodyPr>
            <a:normAutofit/>
          </a:bodyPr>
          <a:lstStyle/>
          <a:p>
            <a:r>
              <a:rPr lang="en-US" dirty="0" smtClean="0"/>
              <a:t>APIMASH</a:t>
            </a:r>
            <a:r>
              <a:rPr lang="en-US" dirty="0"/>
              <a:t/>
            </a:r>
            <a:br>
              <a:rPr lang="en-US" dirty="0"/>
            </a:br>
            <a:r>
              <a:rPr lang="en-US" sz="3600" dirty="0" smtClean="0"/>
              <a:t>Session 1 – Starter Kits &amp; APIs</a:t>
            </a:r>
            <a:endParaRPr lang="en-US"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166" y="6298599"/>
            <a:ext cx="1524000" cy="323850"/>
          </a:xfrm>
          <a:prstGeom prst="rect">
            <a:avLst/>
          </a:prstGeom>
        </p:spPr>
      </p:pic>
    </p:spTree>
    <p:extLst>
      <p:ext uri="{BB962C8B-B14F-4D97-AF65-F5344CB8AC3E}">
        <p14:creationId xmlns:p14="http://schemas.microsoft.com/office/powerpoint/2010/main" val="73080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237" y="1403211"/>
            <a:ext cx="11149013" cy="914096"/>
          </a:xfrm>
        </p:spPr>
        <p:txBody>
          <a:bodyPr>
            <a:normAutofit fontScale="90000"/>
          </a:bodyPr>
          <a:lstStyle/>
          <a:p>
            <a:r>
              <a:rPr lang="en-US" dirty="0" smtClean="0"/>
              <a:t>Hands-on Activity #</a:t>
            </a:r>
            <a:r>
              <a:rPr lang="en-US" dirty="0"/>
              <a:t>2</a:t>
            </a:r>
            <a:br>
              <a:rPr lang="en-US" dirty="0"/>
            </a:br>
            <a:r>
              <a:rPr lang="en-US" sz="3600" dirty="0" smtClean="0"/>
              <a:t>(Use </a:t>
            </a:r>
            <a:r>
              <a:rPr lang="en-US" sz="3600" dirty="0"/>
              <a:t>workbook </a:t>
            </a:r>
            <a:r>
              <a:rPr lang="en-US" sz="3600" dirty="0" smtClean="0"/>
              <a:t>#2)</a:t>
            </a:r>
            <a:endParaRPr lang="en-US" sz="3600" dirty="0"/>
          </a:p>
        </p:txBody>
      </p:sp>
      <p:pic>
        <p:nvPicPr>
          <p:cNvPr id="3" name="Picture 2"/>
          <p:cNvPicPr>
            <a:picLocks noChangeAspect="1"/>
          </p:cNvPicPr>
          <p:nvPr/>
        </p:nvPicPr>
        <p:blipFill>
          <a:blip r:embed="rId3"/>
          <a:stretch>
            <a:fillRect/>
          </a:stretch>
        </p:blipFill>
        <p:spPr>
          <a:xfrm>
            <a:off x="9538283" y="205878"/>
            <a:ext cx="2520935" cy="881355"/>
          </a:xfrm>
          <a:prstGeom prst="roundRect">
            <a:avLst>
              <a:gd name="adj" fmla="val 8594"/>
            </a:avLst>
          </a:prstGeom>
          <a:solidFill>
            <a:srgbClr val="FFFFFF">
              <a:shade val="85000"/>
            </a:srgbClr>
          </a:solidFill>
          <a:ln>
            <a:noFill/>
          </a:ln>
          <a:effectLst/>
        </p:spPr>
      </p:pic>
      <p:sp>
        <p:nvSpPr>
          <p:cNvPr id="4" name="Content Placeholder 2"/>
          <p:cNvSpPr txBox="1">
            <a:spLocks/>
          </p:cNvSpPr>
          <p:nvPr/>
        </p:nvSpPr>
        <p:spPr>
          <a:xfrm>
            <a:off x="931688" y="2692166"/>
            <a:ext cx="9905998" cy="3733801"/>
          </a:xfrm>
          <a:prstGeom prst="rect">
            <a:avLst/>
          </a:prstGeom>
        </p:spPr>
        <p:txBody>
          <a:bodyP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cap="none" dirty="0" smtClean="0">
                <a:solidFill>
                  <a:schemeClr val="tx1"/>
                </a:solidFill>
              </a:rPr>
              <a:t>Change your </a:t>
            </a:r>
            <a:r>
              <a:rPr lang="en-US" sz="2400" b="1" cap="none" dirty="0" smtClean="0">
                <a:solidFill>
                  <a:schemeClr val="tx1"/>
                </a:solidFill>
              </a:rPr>
              <a:t>app’s functionality</a:t>
            </a:r>
            <a:r>
              <a:rPr lang="en-US" sz="2400" cap="none" dirty="0" smtClean="0">
                <a:solidFill>
                  <a:schemeClr val="tx1"/>
                </a:solidFill>
              </a:rPr>
              <a:t> as you’d like</a:t>
            </a:r>
          </a:p>
          <a:p>
            <a:pPr lvl="1"/>
            <a:r>
              <a:rPr lang="en-US" sz="2200" cap="none" dirty="0" smtClean="0">
                <a:solidFill>
                  <a:schemeClr val="tx1"/>
                </a:solidFill>
              </a:rPr>
              <a:t>If needed, </a:t>
            </a:r>
            <a:r>
              <a:rPr lang="en-US" sz="2200" b="1" cap="none" dirty="0" smtClean="0">
                <a:solidFill>
                  <a:schemeClr val="tx1"/>
                </a:solidFill>
              </a:rPr>
              <a:t>update data model </a:t>
            </a:r>
            <a:r>
              <a:rPr lang="en-US" sz="2200" cap="none" dirty="0" smtClean="0">
                <a:solidFill>
                  <a:schemeClr val="tx1"/>
                </a:solidFill>
              </a:rPr>
              <a:t>to capture new data from the API</a:t>
            </a:r>
          </a:p>
          <a:p>
            <a:r>
              <a:rPr lang="en-US" sz="2400" cap="none" dirty="0" smtClean="0">
                <a:solidFill>
                  <a:schemeClr val="tx1"/>
                </a:solidFill>
              </a:rPr>
              <a:t>Update </a:t>
            </a:r>
            <a:r>
              <a:rPr lang="en-US" sz="2400" cap="none" dirty="0">
                <a:solidFill>
                  <a:schemeClr val="tx1"/>
                </a:solidFill>
              </a:rPr>
              <a:t>Your </a:t>
            </a:r>
            <a:r>
              <a:rPr lang="en-US" sz="2400" b="1" cap="none" dirty="0">
                <a:solidFill>
                  <a:schemeClr val="tx1"/>
                </a:solidFill>
              </a:rPr>
              <a:t>app’s UI</a:t>
            </a:r>
            <a:r>
              <a:rPr lang="en-US" sz="2400" cap="none" dirty="0">
                <a:solidFill>
                  <a:schemeClr val="tx1"/>
                </a:solidFill>
              </a:rPr>
              <a:t> with new controls &amp; </a:t>
            </a:r>
            <a:r>
              <a:rPr lang="en-US" sz="2400" cap="none" dirty="0" smtClean="0">
                <a:solidFill>
                  <a:schemeClr val="tx1"/>
                </a:solidFill>
              </a:rPr>
              <a:t>layout</a:t>
            </a:r>
          </a:p>
          <a:p>
            <a:pPr lvl="1"/>
            <a:r>
              <a:rPr lang="en-US" sz="2200" cap="none" dirty="0">
                <a:solidFill>
                  <a:schemeClr val="tx1"/>
                </a:solidFill>
              </a:rPr>
              <a:t>If </a:t>
            </a:r>
            <a:r>
              <a:rPr lang="en-US" sz="2200" cap="none" dirty="0" smtClean="0">
                <a:solidFill>
                  <a:schemeClr val="tx1"/>
                </a:solidFill>
              </a:rPr>
              <a:t>needed, </a:t>
            </a:r>
            <a:r>
              <a:rPr lang="en-US" sz="2400" b="1" cap="none" dirty="0" smtClean="0">
                <a:solidFill>
                  <a:schemeClr val="tx1"/>
                </a:solidFill>
              </a:rPr>
              <a:t>update view model </a:t>
            </a:r>
            <a:r>
              <a:rPr lang="en-US" sz="2400" cap="none" dirty="0" smtClean="0">
                <a:solidFill>
                  <a:schemeClr val="tx1"/>
                </a:solidFill>
              </a:rPr>
              <a:t>to </a:t>
            </a:r>
            <a:r>
              <a:rPr lang="en-US" sz="2400" cap="none" dirty="0">
                <a:solidFill>
                  <a:schemeClr val="tx1"/>
                </a:solidFill>
              </a:rPr>
              <a:t>expose </a:t>
            </a:r>
            <a:r>
              <a:rPr lang="en-US" sz="2400" cap="none" dirty="0" smtClean="0">
                <a:solidFill>
                  <a:schemeClr val="tx1"/>
                </a:solidFill>
              </a:rPr>
              <a:t>new </a:t>
            </a:r>
            <a:r>
              <a:rPr lang="en-US" sz="2400" cap="none" dirty="0">
                <a:solidFill>
                  <a:schemeClr val="tx1"/>
                </a:solidFill>
              </a:rPr>
              <a:t>data </a:t>
            </a:r>
          </a:p>
          <a:p>
            <a:r>
              <a:rPr lang="en-US" sz="2400" b="1" cap="none" dirty="0" smtClean="0">
                <a:solidFill>
                  <a:schemeClr val="tx1"/>
                </a:solidFill>
              </a:rPr>
              <a:t>Bind your view model </a:t>
            </a:r>
            <a:r>
              <a:rPr lang="en-US" sz="2400" cap="none" dirty="0" smtClean="0">
                <a:solidFill>
                  <a:schemeClr val="tx1"/>
                </a:solidFill>
              </a:rPr>
              <a:t>to controls as needed</a:t>
            </a:r>
          </a:p>
          <a:p>
            <a:r>
              <a:rPr lang="en-US" sz="2400" b="1" cap="none" dirty="0" smtClean="0">
                <a:solidFill>
                  <a:schemeClr val="tx1"/>
                </a:solidFill>
              </a:rPr>
              <a:t>Update </a:t>
            </a:r>
            <a:r>
              <a:rPr lang="en-US" sz="2400" b="1" cap="none" dirty="0">
                <a:solidFill>
                  <a:schemeClr val="tx1"/>
                </a:solidFill>
              </a:rPr>
              <a:t>the </a:t>
            </a:r>
            <a:r>
              <a:rPr lang="en-US" sz="2400" b="1" cap="none" dirty="0" smtClean="0">
                <a:solidFill>
                  <a:schemeClr val="tx1"/>
                </a:solidFill>
              </a:rPr>
              <a:t>name, title, etc.</a:t>
            </a:r>
            <a:r>
              <a:rPr lang="en-US" sz="2400" cap="none" dirty="0" smtClean="0">
                <a:solidFill>
                  <a:schemeClr val="tx1"/>
                </a:solidFill>
              </a:rPr>
              <a:t> of </a:t>
            </a:r>
            <a:r>
              <a:rPr lang="en-US" sz="2400" cap="none" dirty="0">
                <a:solidFill>
                  <a:schemeClr val="tx1"/>
                </a:solidFill>
              </a:rPr>
              <a:t>the app</a:t>
            </a:r>
          </a:p>
          <a:p>
            <a:endParaRPr lang="en-US" sz="2400" cap="none" dirty="0" smtClean="0">
              <a:solidFill>
                <a:schemeClr val="tx1"/>
              </a:solidFill>
            </a:endParaRPr>
          </a:p>
          <a:p>
            <a:endParaRPr lang="en-US" sz="2400" cap="none" dirty="0" smtClean="0">
              <a:solidFill>
                <a:schemeClr val="tx1"/>
              </a:solidFill>
            </a:endParaRPr>
          </a:p>
        </p:txBody>
      </p:sp>
    </p:spTree>
    <p:extLst>
      <p:ext uri="{BB962C8B-B14F-4D97-AF65-F5344CB8AC3E}">
        <p14:creationId xmlns:p14="http://schemas.microsoft.com/office/powerpoint/2010/main" val="1223889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523" y="1164314"/>
            <a:ext cx="11149013" cy="914096"/>
          </a:xfrm>
        </p:spPr>
        <p:txBody>
          <a:bodyPr>
            <a:normAutofit fontScale="90000"/>
          </a:bodyPr>
          <a:lstStyle/>
          <a:p>
            <a:r>
              <a:rPr lang="en-US" dirty="0" smtClean="0"/>
              <a:t>Hands-on Activity #3</a:t>
            </a:r>
            <a:br>
              <a:rPr lang="en-US" dirty="0" smtClean="0"/>
            </a:br>
            <a:r>
              <a:rPr lang="en-US" sz="3600" dirty="0" smtClean="0"/>
              <a:t>(Use workbook #3)</a:t>
            </a:r>
            <a:endParaRPr lang="en-US" dirty="0"/>
          </a:p>
        </p:txBody>
      </p:sp>
      <p:pic>
        <p:nvPicPr>
          <p:cNvPr id="3" name="Picture 2"/>
          <p:cNvPicPr>
            <a:picLocks noChangeAspect="1"/>
          </p:cNvPicPr>
          <p:nvPr/>
        </p:nvPicPr>
        <p:blipFill>
          <a:blip r:embed="rId3"/>
          <a:stretch>
            <a:fillRect/>
          </a:stretch>
        </p:blipFill>
        <p:spPr>
          <a:xfrm>
            <a:off x="9538283" y="205878"/>
            <a:ext cx="2520935" cy="881355"/>
          </a:xfrm>
          <a:prstGeom prst="roundRect">
            <a:avLst>
              <a:gd name="adj" fmla="val 8594"/>
            </a:avLst>
          </a:prstGeom>
          <a:solidFill>
            <a:srgbClr val="FFFFFF">
              <a:shade val="85000"/>
            </a:srgbClr>
          </a:solidFill>
          <a:ln>
            <a:noFill/>
          </a:ln>
          <a:effectLst/>
        </p:spPr>
      </p:pic>
      <p:sp>
        <p:nvSpPr>
          <p:cNvPr id="4" name="Content Placeholder 2"/>
          <p:cNvSpPr txBox="1">
            <a:spLocks/>
          </p:cNvSpPr>
          <p:nvPr/>
        </p:nvSpPr>
        <p:spPr>
          <a:xfrm>
            <a:off x="931688" y="2479590"/>
            <a:ext cx="10749566" cy="3946378"/>
          </a:xfrm>
          <a:prstGeom prst="rect">
            <a:avLst/>
          </a:prstGeom>
        </p:spPr>
        <p:txBody>
          <a:bodyP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cap="none" dirty="0">
                <a:solidFill>
                  <a:schemeClr val="tx1"/>
                </a:solidFill>
              </a:rPr>
              <a:t>Create an </a:t>
            </a:r>
            <a:r>
              <a:rPr lang="en-US" sz="2400" b="1" cap="none" dirty="0">
                <a:solidFill>
                  <a:schemeClr val="tx1"/>
                </a:solidFill>
              </a:rPr>
              <a:t>app definition </a:t>
            </a:r>
            <a:r>
              <a:rPr lang="en-US" sz="2400" cap="none" dirty="0" smtClean="0">
                <a:solidFill>
                  <a:schemeClr val="tx1"/>
                </a:solidFill>
              </a:rPr>
              <a:t>on your dashboard - </a:t>
            </a:r>
            <a:r>
              <a:rPr lang="en-US" sz="2400" b="1" cap="none" dirty="0" smtClean="0">
                <a:solidFill>
                  <a:schemeClr val="bg1"/>
                </a:solidFill>
              </a:rPr>
              <a:t>dev.windows.com</a:t>
            </a:r>
          </a:p>
          <a:p>
            <a:r>
              <a:rPr lang="en-US" sz="2400" b="1" cap="none" dirty="0" smtClean="0">
                <a:solidFill>
                  <a:schemeClr val="tx1"/>
                </a:solidFill>
              </a:rPr>
              <a:t>Associate </a:t>
            </a:r>
            <a:r>
              <a:rPr lang="en-US" sz="2400" cap="none" dirty="0">
                <a:solidFill>
                  <a:schemeClr val="tx1"/>
                </a:solidFill>
              </a:rPr>
              <a:t>the </a:t>
            </a:r>
            <a:r>
              <a:rPr lang="en-US" sz="2400" cap="none" dirty="0" smtClean="0">
                <a:solidFill>
                  <a:schemeClr val="tx1"/>
                </a:solidFill>
              </a:rPr>
              <a:t>app </a:t>
            </a:r>
            <a:r>
              <a:rPr lang="en-US" sz="2400" cap="none" dirty="0">
                <a:solidFill>
                  <a:schemeClr val="tx1"/>
                </a:solidFill>
              </a:rPr>
              <a:t>with the Store</a:t>
            </a:r>
          </a:p>
          <a:p>
            <a:r>
              <a:rPr lang="en-US" sz="2400" cap="none" dirty="0">
                <a:solidFill>
                  <a:schemeClr val="tx1"/>
                </a:solidFill>
              </a:rPr>
              <a:t>Update the </a:t>
            </a:r>
            <a:r>
              <a:rPr lang="en-US" sz="2400" b="1" cap="none" dirty="0" smtClean="0">
                <a:solidFill>
                  <a:schemeClr val="tx1"/>
                </a:solidFill>
              </a:rPr>
              <a:t>logos &amp; </a:t>
            </a:r>
            <a:r>
              <a:rPr lang="en-US" sz="2400" b="1" cap="none" dirty="0" err="1" smtClean="0">
                <a:solidFill>
                  <a:schemeClr val="tx1"/>
                </a:solidFill>
              </a:rPr>
              <a:t>splashscreen</a:t>
            </a:r>
            <a:endParaRPr lang="en-US" sz="2400" b="1" cap="none" dirty="0">
              <a:solidFill>
                <a:schemeClr val="tx1"/>
              </a:solidFill>
            </a:endParaRPr>
          </a:p>
          <a:p>
            <a:r>
              <a:rPr lang="en-US" sz="2400" cap="none" dirty="0">
                <a:solidFill>
                  <a:schemeClr val="tx1"/>
                </a:solidFill>
              </a:rPr>
              <a:t>Update the </a:t>
            </a:r>
            <a:r>
              <a:rPr lang="en-US" sz="2400" b="1" cap="none" dirty="0">
                <a:solidFill>
                  <a:schemeClr val="tx1"/>
                </a:solidFill>
              </a:rPr>
              <a:t>About, Support, and Privacy Policy</a:t>
            </a:r>
            <a:r>
              <a:rPr lang="en-US" sz="2400" cap="none" dirty="0">
                <a:solidFill>
                  <a:schemeClr val="tx1"/>
                </a:solidFill>
              </a:rPr>
              <a:t> links</a:t>
            </a:r>
          </a:p>
          <a:p>
            <a:r>
              <a:rPr lang="en-US" sz="2400" cap="none" dirty="0" smtClean="0">
                <a:solidFill>
                  <a:schemeClr val="tx1"/>
                </a:solidFill>
              </a:rPr>
              <a:t>Create </a:t>
            </a:r>
            <a:r>
              <a:rPr lang="en-US" sz="2400" cap="none" dirty="0">
                <a:solidFill>
                  <a:schemeClr val="tx1"/>
                </a:solidFill>
              </a:rPr>
              <a:t>a set of </a:t>
            </a:r>
            <a:r>
              <a:rPr lang="en-US" sz="2400" b="1" cap="none" dirty="0" smtClean="0">
                <a:solidFill>
                  <a:schemeClr val="tx1"/>
                </a:solidFill>
              </a:rPr>
              <a:t>screenshots </a:t>
            </a:r>
            <a:r>
              <a:rPr lang="en-US" sz="2400" cap="none" dirty="0" smtClean="0">
                <a:solidFill>
                  <a:schemeClr val="tx1"/>
                </a:solidFill>
              </a:rPr>
              <a:t>(Tip: Use the Simulator in Visual Studio)</a:t>
            </a:r>
            <a:endParaRPr lang="en-US" sz="2400" cap="none" dirty="0">
              <a:solidFill>
                <a:schemeClr val="tx1"/>
              </a:solidFill>
            </a:endParaRPr>
          </a:p>
          <a:p>
            <a:r>
              <a:rPr lang="en-US" sz="2400" cap="none" dirty="0">
                <a:solidFill>
                  <a:schemeClr val="tx1"/>
                </a:solidFill>
              </a:rPr>
              <a:t>Build </a:t>
            </a:r>
            <a:r>
              <a:rPr lang="en-US" sz="2400" cap="none" dirty="0" smtClean="0">
                <a:solidFill>
                  <a:schemeClr val="tx1"/>
                </a:solidFill>
              </a:rPr>
              <a:t>&amp; upload the </a:t>
            </a:r>
            <a:r>
              <a:rPr lang="en-US" sz="2400" b="1" cap="none" dirty="0" smtClean="0">
                <a:solidFill>
                  <a:schemeClr val="tx1"/>
                </a:solidFill>
              </a:rPr>
              <a:t>app package</a:t>
            </a:r>
            <a:endParaRPr lang="en-US" sz="2400" b="1" cap="none" dirty="0">
              <a:solidFill>
                <a:schemeClr val="tx1"/>
              </a:solidFill>
            </a:endParaRPr>
          </a:p>
          <a:p>
            <a:r>
              <a:rPr lang="en-US" sz="2400" b="1" cap="none" dirty="0" smtClean="0">
                <a:solidFill>
                  <a:schemeClr val="tx1"/>
                </a:solidFill>
              </a:rPr>
              <a:t>Test </a:t>
            </a:r>
            <a:r>
              <a:rPr lang="en-US" sz="2400" cap="none" dirty="0" smtClean="0">
                <a:solidFill>
                  <a:schemeClr val="tx1"/>
                </a:solidFill>
              </a:rPr>
              <a:t>- Directly and w/Windows App Certification Toolkit (WACK)</a:t>
            </a:r>
            <a:endParaRPr lang="en-US" sz="2400" cap="none" dirty="0">
              <a:solidFill>
                <a:schemeClr val="tx1"/>
              </a:solidFill>
            </a:endParaRPr>
          </a:p>
          <a:p>
            <a:r>
              <a:rPr lang="en-US" sz="2400" b="1" cap="none" dirty="0">
                <a:solidFill>
                  <a:schemeClr val="tx1"/>
                </a:solidFill>
              </a:rPr>
              <a:t>Complete </a:t>
            </a:r>
            <a:r>
              <a:rPr lang="en-US" sz="2400" cap="none" dirty="0">
                <a:solidFill>
                  <a:schemeClr val="tx1"/>
                </a:solidFill>
              </a:rPr>
              <a:t>the </a:t>
            </a:r>
            <a:r>
              <a:rPr lang="en-US" sz="2400" cap="none" dirty="0" smtClean="0">
                <a:solidFill>
                  <a:schemeClr val="tx1"/>
                </a:solidFill>
              </a:rPr>
              <a:t>app submission!</a:t>
            </a:r>
            <a:endParaRPr lang="en-US" sz="2400" cap="none" dirty="0">
              <a:solidFill>
                <a:schemeClr val="tx1"/>
              </a:solidFill>
            </a:endParaRPr>
          </a:p>
        </p:txBody>
      </p:sp>
    </p:spTree>
    <p:extLst>
      <p:ext uri="{BB962C8B-B14F-4D97-AF65-F5344CB8AC3E}">
        <p14:creationId xmlns:p14="http://schemas.microsoft.com/office/powerpoint/2010/main" val="1090638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244" y="173137"/>
            <a:ext cx="11149013" cy="914096"/>
          </a:xfrm>
        </p:spPr>
        <p:txBody>
          <a:bodyPr>
            <a:normAutofit fontScale="90000"/>
          </a:bodyPr>
          <a:lstStyle/>
          <a:p>
            <a:r>
              <a:rPr lang="en-US" dirty="0" smtClean="0"/>
              <a:t>Resources</a:t>
            </a:r>
            <a:endParaRPr lang="en-US" dirty="0"/>
          </a:p>
        </p:txBody>
      </p:sp>
      <p:pic>
        <p:nvPicPr>
          <p:cNvPr id="3" name="Picture 2"/>
          <p:cNvPicPr>
            <a:picLocks noChangeAspect="1"/>
          </p:cNvPicPr>
          <p:nvPr/>
        </p:nvPicPr>
        <p:blipFill>
          <a:blip r:embed="rId3"/>
          <a:stretch>
            <a:fillRect/>
          </a:stretch>
        </p:blipFill>
        <p:spPr>
          <a:xfrm>
            <a:off x="9538283" y="205878"/>
            <a:ext cx="2520935" cy="881355"/>
          </a:xfrm>
          <a:prstGeom prst="roundRect">
            <a:avLst>
              <a:gd name="adj" fmla="val 8594"/>
            </a:avLst>
          </a:prstGeom>
          <a:solidFill>
            <a:srgbClr val="FFFFFF">
              <a:shade val="85000"/>
            </a:srgbClr>
          </a:solidFill>
          <a:ln>
            <a:noFill/>
          </a:ln>
          <a:effectLst/>
        </p:spPr>
      </p:pic>
      <p:sp>
        <p:nvSpPr>
          <p:cNvPr id="4" name="Content Placeholder 2"/>
          <p:cNvSpPr txBox="1">
            <a:spLocks/>
          </p:cNvSpPr>
          <p:nvPr/>
        </p:nvSpPr>
        <p:spPr>
          <a:xfrm>
            <a:off x="892752" y="1271122"/>
            <a:ext cx="9905998" cy="3666291"/>
          </a:xfrm>
          <a:prstGeom prst="rect">
            <a:avLst/>
          </a:prstGeom>
        </p:spPr>
        <p:txBody>
          <a:bodyP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cap="none" dirty="0" smtClean="0">
                <a:solidFill>
                  <a:schemeClr val="tx1"/>
                </a:solidFill>
              </a:rPr>
              <a:t>APIMASH Home</a:t>
            </a:r>
          </a:p>
          <a:p>
            <a:pPr lvl="1"/>
            <a:r>
              <a:rPr lang="en-US" sz="2200" b="1" cap="none" dirty="0">
                <a:solidFill>
                  <a:schemeClr val="bg1"/>
                </a:solidFill>
              </a:rPr>
              <a:t>apimash.github.io/</a:t>
            </a:r>
            <a:r>
              <a:rPr lang="en-US" sz="2200" b="1" cap="none" dirty="0" err="1">
                <a:solidFill>
                  <a:schemeClr val="bg1"/>
                </a:solidFill>
              </a:rPr>
              <a:t>StarterKits</a:t>
            </a:r>
            <a:endParaRPr lang="en-US" sz="2200" b="1" cap="none" dirty="0">
              <a:solidFill>
                <a:schemeClr val="bg1"/>
              </a:solidFill>
            </a:endParaRPr>
          </a:p>
          <a:p>
            <a:r>
              <a:rPr lang="en-US" sz="2400" cap="none" dirty="0" smtClean="0">
                <a:solidFill>
                  <a:schemeClr val="tx1"/>
                </a:solidFill>
              </a:rPr>
              <a:t>Windows Developer Home, Accounts, Resources</a:t>
            </a:r>
          </a:p>
          <a:p>
            <a:pPr lvl="1"/>
            <a:r>
              <a:rPr lang="en-US" sz="2200" b="1" cap="none" dirty="0" smtClean="0">
                <a:solidFill>
                  <a:schemeClr val="bg1"/>
                </a:solidFill>
              </a:rPr>
              <a:t>dev.windows.com</a:t>
            </a:r>
          </a:p>
          <a:p>
            <a:r>
              <a:rPr lang="en-US" sz="2400" cap="none" dirty="0" smtClean="0">
                <a:solidFill>
                  <a:schemeClr val="tx1"/>
                </a:solidFill>
              </a:rPr>
              <a:t>Windows Developer Training</a:t>
            </a:r>
          </a:p>
          <a:p>
            <a:pPr lvl="1"/>
            <a:r>
              <a:rPr lang="en-US" sz="2200" b="1" cap="none" dirty="0" smtClean="0">
                <a:solidFill>
                  <a:schemeClr val="bg1"/>
                </a:solidFill>
              </a:rPr>
              <a:t>channel9.msdn.com/Events/Developer-Movement</a:t>
            </a:r>
          </a:p>
          <a:p>
            <a:r>
              <a:rPr lang="en-US" sz="2400" cap="none" dirty="0" smtClean="0">
                <a:solidFill>
                  <a:schemeClr val="tx1"/>
                </a:solidFill>
              </a:rPr>
              <a:t>Windows Design Resources </a:t>
            </a:r>
          </a:p>
          <a:p>
            <a:pPr lvl="1"/>
            <a:r>
              <a:rPr lang="en-US" sz="2200" b="1" cap="none" dirty="0" smtClean="0">
                <a:solidFill>
                  <a:schemeClr val="bg1"/>
                </a:solidFill>
              </a:rPr>
              <a:t>design.windows.com</a:t>
            </a:r>
            <a:endParaRPr lang="en-US" sz="2200" b="1" cap="none" dirty="0">
              <a:solidFill>
                <a:schemeClr val="bg1"/>
              </a:solidFill>
            </a:endParaRPr>
          </a:p>
          <a:p>
            <a:r>
              <a:rPr lang="en-US" sz="2400" cap="none" dirty="0" smtClean="0">
                <a:solidFill>
                  <a:schemeClr val="tx1"/>
                </a:solidFill>
              </a:rPr>
              <a:t>UX Fundamentals Training </a:t>
            </a:r>
          </a:p>
          <a:p>
            <a:pPr lvl="1"/>
            <a:r>
              <a:rPr lang="en-US" sz="2200" b="1" cap="none" dirty="0" smtClean="0">
                <a:solidFill>
                  <a:schemeClr val="bg1"/>
                </a:solidFill>
              </a:rPr>
              <a:t>channel9.msdn.com/Events/Windows-Camp/</a:t>
            </a:r>
            <a:br>
              <a:rPr lang="en-US" sz="2200" b="1" cap="none" dirty="0" smtClean="0">
                <a:solidFill>
                  <a:schemeClr val="bg1"/>
                </a:solidFill>
              </a:rPr>
            </a:br>
            <a:r>
              <a:rPr lang="en-US" sz="2200" b="1" cap="none" dirty="0" smtClean="0">
                <a:solidFill>
                  <a:schemeClr val="bg1"/>
                </a:solidFill>
              </a:rPr>
              <a:t>Windows-8-UX-Fundamentals-Training-Workshop-2012</a:t>
            </a:r>
          </a:p>
          <a:p>
            <a:endParaRPr lang="en-US" sz="2400" b="1" cap="none" dirty="0" smtClean="0">
              <a:solidFill>
                <a:schemeClr val="tx1"/>
              </a:solidFill>
            </a:endParaRPr>
          </a:p>
        </p:txBody>
      </p:sp>
    </p:spTree>
    <p:extLst>
      <p:ext uri="{BB962C8B-B14F-4D97-AF65-F5344CB8AC3E}">
        <p14:creationId xmlns:p14="http://schemas.microsoft.com/office/powerpoint/2010/main" val="1502423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a:spLocks noEditPoints="1"/>
          </p:cNvSpPr>
          <p:nvPr/>
        </p:nvSpPr>
        <p:spPr bwMode="auto">
          <a:xfrm>
            <a:off x="3666180" y="3022423"/>
            <a:ext cx="4859643" cy="813154"/>
          </a:xfrm>
          <a:custGeom>
            <a:avLst/>
            <a:gdLst>
              <a:gd name="T0" fmla="*/ 347 w 2773"/>
              <a:gd name="T1" fmla="*/ 444 h 464"/>
              <a:gd name="T2" fmla="*/ 281 w 2773"/>
              <a:gd name="T3" fmla="*/ 444 h 464"/>
              <a:gd name="T4" fmla="*/ 186 w 2773"/>
              <a:gd name="T5" fmla="*/ 208 h 464"/>
              <a:gd name="T6" fmla="*/ 0 w 2773"/>
              <a:gd name="T7" fmla="*/ 444 h 464"/>
              <a:gd name="T8" fmla="*/ 271 w 2773"/>
              <a:gd name="T9" fmla="*/ 6 h 464"/>
              <a:gd name="T10" fmla="*/ 396 w 2773"/>
              <a:gd name="T11" fmla="*/ 6 h 464"/>
              <a:gd name="T12" fmla="*/ 473 w 2773"/>
              <a:gd name="T13" fmla="*/ 444 h 464"/>
              <a:gd name="T14" fmla="*/ 502 w 2773"/>
              <a:gd name="T15" fmla="*/ 443 h 464"/>
              <a:gd name="T16" fmla="*/ 693 w 2773"/>
              <a:gd name="T17" fmla="*/ 119 h 464"/>
              <a:gd name="T18" fmla="*/ 702 w 2773"/>
              <a:gd name="T19" fmla="*/ 77 h 464"/>
              <a:gd name="T20" fmla="*/ 600 w 2773"/>
              <a:gd name="T21" fmla="*/ 6 h 464"/>
              <a:gd name="T22" fmla="*/ 702 w 2773"/>
              <a:gd name="T23" fmla="*/ 77 h 464"/>
              <a:gd name="T24" fmla="*/ 869 w 2773"/>
              <a:gd name="T25" fmla="*/ 188 h 464"/>
              <a:gd name="T26" fmla="*/ 882 w 2773"/>
              <a:gd name="T27" fmla="*/ 324 h 464"/>
              <a:gd name="T28" fmla="*/ 805 w 2773"/>
              <a:gd name="T29" fmla="*/ 453 h 464"/>
              <a:gd name="T30" fmla="*/ 1024 w 2773"/>
              <a:gd name="T31" fmla="*/ 240 h 464"/>
              <a:gd name="T32" fmla="*/ 1252 w 2773"/>
              <a:gd name="T33" fmla="*/ 184 h 464"/>
              <a:gd name="T34" fmla="*/ 1569 w 2773"/>
              <a:gd name="T35" fmla="*/ 282 h 464"/>
              <a:gd name="T36" fmla="*/ 1454 w 2773"/>
              <a:gd name="T37" fmla="*/ 332 h 464"/>
              <a:gd name="T38" fmla="*/ 1725 w 2773"/>
              <a:gd name="T39" fmla="*/ 381 h 464"/>
              <a:gd name="T40" fmla="*/ 1595 w 2773"/>
              <a:gd name="T41" fmla="*/ 202 h 464"/>
              <a:gd name="T42" fmla="*/ 1904 w 2773"/>
              <a:gd name="T43" fmla="*/ 214 h 464"/>
              <a:gd name="T44" fmla="*/ 1753 w 2773"/>
              <a:gd name="T45" fmla="*/ 172 h 464"/>
              <a:gd name="T46" fmla="*/ 1893 w 2773"/>
              <a:gd name="T47" fmla="*/ 326 h 464"/>
              <a:gd name="T48" fmla="*/ 1545 w 2773"/>
              <a:gd name="T49" fmla="*/ 348 h 464"/>
              <a:gd name="T50" fmla="*/ 1230 w 2773"/>
              <a:gd name="T51" fmla="*/ 218 h 464"/>
              <a:gd name="T52" fmla="*/ 1103 w 2773"/>
              <a:gd name="T53" fmla="*/ 444 h 464"/>
              <a:gd name="T54" fmla="*/ 1064 w 2773"/>
              <a:gd name="T55" fmla="*/ 119 h 464"/>
              <a:gd name="T56" fmla="*/ 1161 w 2773"/>
              <a:gd name="T57" fmla="*/ 159 h 464"/>
              <a:gd name="T58" fmla="*/ 1271 w 2773"/>
              <a:gd name="T59" fmla="*/ 113 h 464"/>
              <a:gd name="T60" fmla="*/ 1359 w 2773"/>
              <a:gd name="T61" fmla="*/ 371 h 464"/>
              <a:gd name="T62" fmla="*/ 1359 w 2773"/>
              <a:gd name="T63" fmla="*/ 371 h 464"/>
              <a:gd name="T64" fmla="*/ 2128 w 2773"/>
              <a:gd name="T65" fmla="*/ 106 h 464"/>
              <a:gd name="T66" fmla="*/ 2057 w 2773"/>
              <a:gd name="T67" fmla="*/ 371 h 464"/>
              <a:gd name="T68" fmla="*/ 2057 w 2773"/>
              <a:gd name="T69" fmla="*/ 371 h 464"/>
              <a:gd name="T70" fmla="*/ 2610 w 2773"/>
              <a:gd name="T71" fmla="*/ 194 h 464"/>
              <a:gd name="T72" fmla="*/ 2579 w 2773"/>
              <a:gd name="T73" fmla="*/ 360 h 464"/>
              <a:gd name="T74" fmla="*/ 2612 w 2773"/>
              <a:gd name="T75" fmla="*/ 442 h 464"/>
              <a:gd name="T76" fmla="*/ 2466 w 2773"/>
              <a:gd name="T77" fmla="*/ 358 h 464"/>
              <a:gd name="T78" fmla="*/ 2437 w 2773"/>
              <a:gd name="T79" fmla="*/ 194 h 464"/>
              <a:gd name="T80" fmla="*/ 2266 w 2773"/>
              <a:gd name="T81" fmla="*/ 443 h 464"/>
              <a:gd name="T82" fmla="*/ 2261 w 2773"/>
              <a:gd name="T83" fmla="*/ 194 h 464"/>
              <a:gd name="T84" fmla="*/ 2336 w 2773"/>
              <a:gd name="T85" fmla="*/ 119 h 464"/>
              <a:gd name="T86" fmla="*/ 2508 w 2773"/>
              <a:gd name="T87" fmla="*/ 11 h 464"/>
              <a:gd name="T88" fmla="*/ 2451 w 2773"/>
              <a:gd name="T89" fmla="*/ 110 h 464"/>
              <a:gd name="T90" fmla="*/ 2518 w 2773"/>
              <a:gd name="T91" fmla="*/ 119 h 464"/>
              <a:gd name="T92" fmla="*/ 2644 w 2773"/>
              <a:gd name="T93" fmla="*/ 40 h 464"/>
              <a:gd name="T94" fmla="*/ 2682 w 2773"/>
              <a:gd name="T95" fmla="*/ 119 h 464"/>
              <a:gd name="T96" fmla="*/ 2738 w 2773"/>
              <a:gd name="T97" fmla="*/ 187 h 464"/>
              <a:gd name="T98" fmla="*/ 2738 w 2773"/>
              <a:gd name="T99" fmla="*/ 116 h 464"/>
              <a:gd name="T100" fmla="*/ 2738 w 2773"/>
              <a:gd name="T101" fmla="*/ 187 h 464"/>
              <a:gd name="T102" fmla="*/ 2707 w 2773"/>
              <a:gd name="T103" fmla="*/ 151 h 464"/>
              <a:gd name="T104" fmla="*/ 2768 w 2773"/>
              <a:gd name="T105" fmla="*/ 151 h 464"/>
              <a:gd name="T106" fmla="*/ 2743 w 2773"/>
              <a:gd name="T107" fmla="*/ 153 h 464"/>
              <a:gd name="T108" fmla="*/ 2743 w 2773"/>
              <a:gd name="T109" fmla="*/ 169 h 464"/>
              <a:gd name="T110" fmla="*/ 2730 w 2773"/>
              <a:gd name="T111" fmla="*/ 153 h 464"/>
              <a:gd name="T112" fmla="*/ 2720 w 2773"/>
              <a:gd name="T113" fmla="*/ 169 h 464"/>
              <a:gd name="T114" fmla="*/ 2743 w 2773"/>
              <a:gd name="T115" fmla="*/ 131 h 464"/>
              <a:gd name="T116" fmla="*/ 2743 w 2773"/>
              <a:gd name="T117" fmla="*/ 153 h 464"/>
              <a:gd name="T118" fmla="*/ 2734 w 2773"/>
              <a:gd name="T119" fmla="*/ 136 h 464"/>
              <a:gd name="T120" fmla="*/ 2737 w 2773"/>
              <a:gd name="T121" fmla="*/ 147 h 464"/>
              <a:gd name="T122" fmla="*/ 2742 w 2773"/>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7" y="6"/>
                  <a:pt x="97" y="6"/>
                  <a:pt x="97" y="6"/>
                </a:cubicBezTo>
                <a:cubicBezTo>
                  <a:pt x="271" y="6"/>
                  <a:pt x="271" y="6"/>
                  <a:pt x="271" y="6"/>
                </a:cubicBezTo>
                <a:cubicBezTo>
                  <a:pt x="279" y="250"/>
                  <a:pt x="279" y="250"/>
                  <a:pt x="279" y="250"/>
                </a:cubicBezTo>
                <a:cubicBezTo>
                  <a:pt x="396" y="6"/>
                  <a:pt x="396" y="6"/>
                  <a:pt x="396" y="6"/>
                </a:cubicBezTo>
                <a:cubicBezTo>
                  <a:pt x="570" y="6"/>
                  <a:pt x="570" y="6"/>
                  <a:pt x="570" y="6"/>
                </a:cubicBezTo>
                <a:lnTo>
                  <a:pt x="473" y="444"/>
                </a:lnTo>
                <a:close/>
                <a:moveTo>
                  <a:pt x="621" y="444"/>
                </a:moveTo>
                <a:cubicBezTo>
                  <a:pt x="502" y="443"/>
                  <a:pt x="502" y="443"/>
                  <a:pt x="502" y="443"/>
                </a:cubicBezTo>
                <a:cubicBezTo>
                  <a:pt x="575" y="119"/>
                  <a:pt x="575" y="119"/>
                  <a:pt x="575" y="119"/>
                </a:cubicBezTo>
                <a:cubicBezTo>
                  <a:pt x="693" y="119"/>
                  <a:pt x="693" y="119"/>
                  <a:pt x="693" y="119"/>
                </a:cubicBezTo>
                <a:lnTo>
                  <a:pt x="621" y="444"/>
                </a:lnTo>
                <a:close/>
                <a:moveTo>
                  <a:pt x="702" y="77"/>
                </a:moveTo>
                <a:cubicBezTo>
                  <a:pt x="585" y="77"/>
                  <a:pt x="585" y="77"/>
                  <a:pt x="585" y="77"/>
                </a:cubicBezTo>
                <a:cubicBezTo>
                  <a:pt x="600" y="6"/>
                  <a:pt x="600" y="6"/>
                  <a:pt x="600" y="6"/>
                </a:cubicBezTo>
                <a:cubicBezTo>
                  <a:pt x="718" y="6"/>
                  <a:pt x="718" y="6"/>
                  <a:pt x="718" y="6"/>
                </a:cubicBezTo>
                <a:lnTo>
                  <a:pt x="702" y="77"/>
                </a:lnTo>
                <a:close/>
                <a:moveTo>
                  <a:pt x="902" y="240"/>
                </a:moveTo>
                <a:cubicBezTo>
                  <a:pt x="904" y="235"/>
                  <a:pt x="908" y="187"/>
                  <a:pt x="869" y="188"/>
                </a:cubicBezTo>
                <a:cubicBezTo>
                  <a:pt x="797" y="190"/>
                  <a:pt x="745" y="369"/>
                  <a:pt x="825" y="371"/>
                </a:cubicBezTo>
                <a:cubicBezTo>
                  <a:pt x="862" y="372"/>
                  <a:pt x="879" y="329"/>
                  <a:pt x="882" y="324"/>
                </a:cubicBezTo>
                <a:cubicBezTo>
                  <a:pt x="1005" y="324"/>
                  <a:pt x="1005" y="324"/>
                  <a:pt x="1005" y="324"/>
                </a:cubicBezTo>
                <a:cubicBezTo>
                  <a:pt x="1005" y="326"/>
                  <a:pt x="968" y="457"/>
                  <a:pt x="805" y="453"/>
                </a:cubicBezTo>
                <a:cubicBezTo>
                  <a:pt x="586" y="449"/>
                  <a:pt x="642" y="98"/>
                  <a:pt x="891" y="111"/>
                </a:cubicBezTo>
                <a:cubicBezTo>
                  <a:pt x="1032" y="117"/>
                  <a:pt x="1025" y="235"/>
                  <a:pt x="1024" y="240"/>
                </a:cubicBezTo>
                <a:lnTo>
                  <a:pt x="902" y="240"/>
                </a:lnTo>
                <a:close/>
                <a:moveTo>
                  <a:pt x="1252" y="184"/>
                </a:moveTo>
                <a:cubicBezTo>
                  <a:pt x="1291" y="136"/>
                  <a:pt x="1352" y="102"/>
                  <a:pt x="1431" y="106"/>
                </a:cubicBezTo>
                <a:cubicBezTo>
                  <a:pt x="1541" y="112"/>
                  <a:pt x="1587" y="193"/>
                  <a:pt x="1569" y="282"/>
                </a:cubicBezTo>
                <a:cubicBezTo>
                  <a:pt x="1567" y="291"/>
                  <a:pt x="1561" y="294"/>
                  <a:pt x="1551" y="298"/>
                </a:cubicBezTo>
                <a:cubicBezTo>
                  <a:pt x="1454" y="332"/>
                  <a:pt x="1454" y="332"/>
                  <a:pt x="1454" y="332"/>
                </a:cubicBezTo>
                <a:cubicBezTo>
                  <a:pt x="1672" y="332"/>
                  <a:pt x="1672" y="332"/>
                  <a:pt x="1672" y="332"/>
                </a:cubicBezTo>
                <a:cubicBezTo>
                  <a:pt x="1672" y="332"/>
                  <a:pt x="1655" y="382"/>
                  <a:pt x="1725" y="381"/>
                </a:cubicBezTo>
                <a:cubicBezTo>
                  <a:pt x="1773" y="381"/>
                  <a:pt x="1792" y="326"/>
                  <a:pt x="1727" y="315"/>
                </a:cubicBezTo>
                <a:cubicBezTo>
                  <a:pt x="1697" y="310"/>
                  <a:pt x="1583" y="291"/>
                  <a:pt x="1595" y="202"/>
                </a:cubicBezTo>
                <a:cubicBezTo>
                  <a:pt x="1606" y="129"/>
                  <a:pt x="1682" y="104"/>
                  <a:pt x="1765" y="105"/>
                </a:cubicBezTo>
                <a:cubicBezTo>
                  <a:pt x="1934" y="107"/>
                  <a:pt x="1902" y="207"/>
                  <a:pt x="1904" y="214"/>
                </a:cubicBezTo>
                <a:cubicBezTo>
                  <a:pt x="1791" y="214"/>
                  <a:pt x="1791" y="214"/>
                  <a:pt x="1791" y="214"/>
                </a:cubicBezTo>
                <a:cubicBezTo>
                  <a:pt x="1791" y="214"/>
                  <a:pt x="1803" y="172"/>
                  <a:pt x="1753" y="172"/>
                </a:cubicBezTo>
                <a:cubicBezTo>
                  <a:pt x="1706" y="172"/>
                  <a:pt x="1695" y="213"/>
                  <a:pt x="1748" y="225"/>
                </a:cubicBezTo>
                <a:cubicBezTo>
                  <a:pt x="1814" y="238"/>
                  <a:pt x="1888" y="242"/>
                  <a:pt x="1893" y="326"/>
                </a:cubicBezTo>
                <a:cubicBezTo>
                  <a:pt x="1894" y="350"/>
                  <a:pt x="1880" y="458"/>
                  <a:pt x="1710" y="456"/>
                </a:cubicBezTo>
                <a:cubicBezTo>
                  <a:pt x="1558" y="454"/>
                  <a:pt x="1541" y="385"/>
                  <a:pt x="1545" y="348"/>
                </a:cubicBezTo>
                <a:cubicBezTo>
                  <a:pt x="1515" y="407"/>
                  <a:pt x="1445" y="457"/>
                  <a:pt x="1352" y="454"/>
                </a:cubicBezTo>
                <a:cubicBezTo>
                  <a:pt x="1208" y="449"/>
                  <a:pt x="1178" y="318"/>
                  <a:pt x="1230" y="218"/>
                </a:cubicBezTo>
                <a:cubicBezTo>
                  <a:pt x="1204" y="219"/>
                  <a:pt x="1151" y="231"/>
                  <a:pt x="1130" y="328"/>
                </a:cubicBezTo>
                <a:cubicBezTo>
                  <a:pt x="1103" y="444"/>
                  <a:pt x="1103" y="444"/>
                  <a:pt x="1103" y="444"/>
                </a:cubicBezTo>
                <a:cubicBezTo>
                  <a:pt x="991" y="444"/>
                  <a:pt x="991" y="444"/>
                  <a:pt x="991" y="444"/>
                </a:cubicBezTo>
                <a:cubicBezTo>
                  <a:pt x="1064" y="119"/>
                  <a:pt x="1064" y="119"/>
                  <a:pt x="1064" y="119"/>
                </a:cubicBezTo>
                <a:cubicBezTo>
                  <a:pt x="1170" y="119"/>
                  <a:pt x="1170" y="119"/>
                  <a:pt x="1170" y="119"/>
                </a:cubicBezTo>
                <a:cubicBezTo>
                  <a:pt x="1161" y="159"/>
                  <a:pt x="1161" y="159"/>
                  <a:pt x="1161" y="159"/>
                </a:cubicBezTo>
                <a:cubicBezTo>
                  <a:pt x="1176" y="141"/>
                  <a:pt x="1193" y="130"/>
                  <a:pt x="1215" y="122"/>
                </a:cubicBezTo>
                <a:cubicBezTo>
                  <a:pt x="1233" y="116"/>
                  <a:pt x="1250" y="113"/>
                  <a:pt x="1271" y="113"/>
                </a:cubicBezTo>
                <a:lnTo>
                  <a:pt x="1252" y="184"/>
                </a:lnTo>
                <a:close/>
                <a:moveTo>
                  <a:pt x="1359" y="371"/>
                </a:moveTo>
                <a:cubicBezTo>
                  <a:pt x="1442" y="388"/>
                  <a:pt x="1498" y="194"/>
                  <a:pt x="1422" y="182"/>
                </a:cubicBezTo>
                <a:cubicBezTo>
                  <a:pt x="1346" y="170"/>
                  <a:pt x="1285" y="355"/>
                  <a:pt x="1359" y="371"/>
                </a:cubicBezTo>
                <a:close/>
                <a:moveTo>
                  <a:pt x="2051" y="454"/>
                </a:moveTo>
                <a:cubicBezTo>
                  <a:pt x="1813" y="445"/>
                  <a:pt x="1884" y="94"/>
                  <a:pt x="2128" y="106"/>
                </a:cubicBezTo>
                <a:cubicBezTo>
                  <a:pt x="2358" y="117"/>
                  <a:pt x="2292" y="464"/>
                  <a:pt x="2051" y="454"/>
                </a:cubicBezTo>
                <a:close/>
                <a:moveTo>
                  <a:pt x="2057" y="371"/>
                </a:moveTo>
                <a:cubicBezTo>
                  <a:pt x="2140" y="388"/>
                  <a:pt x="2196" y="194"/>
                  <a:pt x="2120" y="182"/>
                </a:cubicBezTo>
                <a:cubicBezTo>
                  <a:pt x="2044" y="170"/>
                  <a:pt x="1983" y="355"/>
                  <a:pt x="2057" y="371"/>
                </a:cubicBezTo>
                <a:close/>
                <a:moveTo>
                  <a:pt x="2666" y="194"/>
                </a:moveTo>
                <a:cubicBezTo>
                  <a:pt x="2610" y="194"/>
                  <a:pt x="2610" y="194"/>
                  <a:pt x="2610" y="194"/>
                </a:cubicBezTo>
                <a:cubicBezTo>
                  <a:pt x="2580" y="336"/>
                  <a:pt x="2580" y="336"/>
                  <a:pt x="2580" y="336"/>
                </a:cubicBezTo>
                <a:cubicBezTo>
                  <a:pt x="2578" y="344"/>
                  <a:pt x="2576" y="351"/>
                  <a:pt x="2579" y="360"/>
                </a:cubicBezTo>
                <a:cubicBezTo>
                  <a:pt x="2583" y="373"/>
                  <a:pt x="2629" y="367"/>
                  <a:pt x="2629" y="367"/>
                </a:cubicBezTo>
                <a:cubicBezTo>
                  <a:pt x="2612" y="442"/>
                  <a:pt x="2612" y="442"/>
                  <a:pt x="2612" y="442"/>
                </a:cubicBezTo>
                <a:cubicBezTo>
                  <a:pt x="2612" y="442"/>
                  <a:pt x="2518" y="453"/>
                  <a:pt x="2485" y="431"/>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7" y="119"/>
                  <a:pt x="2277" y="119"/>
                  <a:pt x="2277" y="119"/>
                </a:cubicBezTo>
                <a:cubicBezTo>
                  <a:pt x="2336" y="119"/>
                  <a:pt x="2336" y="119"/>
                  <a:pt x="2336" y="119"/>
                </a:cubicBezTo>
                <a:cubicBezTo>
                  <a:pt x="2347" y="70"/>
                  <a:pt x="2356" y="47"/>
                  <a:pt x="2381" y="28"/>
                </a:cubicBezTo>
                <a:cubicBezTo>
                  <a:pt x="2417" y="0"/>
                  <a:pt x="2508" y="11"/>
                  <a:pt x="2508" y="11"/>
                </a:cubicBezTo>
                <a:cubicBezTo>
                  <a:pt x="2496" y="72"/>
                  <a:pt x="2496" y="72"/>
                  <a:pt x="2496" y="72"/>
                </a:cubicBezTo>
                <a:cubicBezTo>
                  <a:pt x="2459" y="72"/>
                  <a:pt x="2456" y="86"/>
                  <a:pt x="2451" y="110"/>
                </a:cubicBezTo>
                <a:cubicBezTo>
                  <a:pt x="2449" y="119"/>
                  <a:pt x="2449" y="119"/>
                  <a:pt x="2449" y="119"/>
                </a:cubicBezTo>
                <a:cubicBezTo>
                  <a:pt x="2518" y="119"/>
                  <a:pt x="2518" y="119"/>
                  <a:pt x="2518" y="119"/>
                </a:cubicBezTo>
                <a:cubicBezTo>
                  <a:pt x="2536" y="40"/>
                  <a:pt x="2536" y="40"/>
                  <a:pt x="2536" y="40"/>
                </a:cubicBezTo>
                <a:cubicBezTo>
                  <a:pt x="2644" y="40"/>
                  <a:pt x="2644" y="40"/>
                  <a:pt x="2644" y="40"/>
                </a:cubicBezTo>
                <a:cubicBezTo>
                  <a:pt x="2627" y="119"/>
                  <a:pt x="2627" y="119"/>
                  <a:pt x="2627" y="119"/>
                </a:cubicBezTo>
                <a:cubicBezTo>
                  <a:pt x="2682" y="119"/>
                  <a:pt x="2682" y="119"/>
                  <a:pt x="2682" y="119"/>
                </a:cubicBezTo>
                <a:lnTo>
                  <a:pt x="2666" y="194"/>
                </a:lnTo>
                <a:close/>
                <a:moveTo>
                  <a:pt x="2738" y="187"/>
                </a:moveTo>
                <a:cubicBezTo>
                  <a:pt x="2718" y="187"/>
                  <a:pt x="2702" y="171"/>
                  <a:pt x="2702" y="151"/>
                </a:cubicBezTo>
                <a:cubicBezTo>
                  <a:pt x="2702" y="131"/>
                  <a:pt x="2718" y="116"/>
                  <a:pt x="2738" y="116"/>
                </a:cubicBezTo>
                <a:cubicBezTo>
                  <a:pt x="2757" y="116"/>
                  <a:pt x="2773" y="131"/>
                  <a:pt x="2773" y="151"/>
                </a:cubicBezTo>
                <a:cubicBezTo>
                  <a:pt x="2773" y="171"/>
                  <a:pt x="2757" y="187"/>
                  <a:pt x="2738" y="187"/>
                </a:cubicBezTo>
                <a:close/>
                <a:moveTo>
                  <a:pt x="2738" y="121"/>
                </a:moveTo>
                <a:cubicBezTo>
                  <a:pt x="2721" y="121"/>
                  <a:pt x="2707" y="134"/>
                  <a:pt x="2707" y="151"/>
                </a:cubicBezTo>
                <a:cubicBezTo>
                  <a:pt x="2707" y="168"/>
                  <a:pt x="2721" y="182"/>
                  <a:pt x="2738" y="182"/>
                </a:cubicBezTo>
                <a:cubicBezTo>
                  <a:pt x="2754" y="182"/>
                  <a:pt x="2768" y="168"/>
                  <a:pt x="2768" y="151"/>
                </a:cubicBezTo>
                <a:cubicBezTo>
                  <a:pt x="2768" y="134"/>
                  <a:pt x="2754" y="121"/>
                  <a:pt x="2738" y="121"/>
                </a:cubicBezTo>
                <a:close/>
                <a:moveTo>
                  <a:pt x="2743" y="153"/>
                </a:moveTo>
                <a:cubicBezTo>
                  <a:pt x="2750" y="169"/>
                  <a:pt x="2750" y="169"/>
                  <a:pt x="2750" y="169"/>
                </a:cubicBezTo>
                <a:cubicBezTo>
                  <a:pt x="2743" y="169"/>
                  <a:pt x="2743" y="169"/>
                  <a:pt x="2743" y="169"/>
                </a:cubicBezTo>
                <a:cubicBezTo>
                  <a:pt x="2737" y="153"/>
                  <a:pt x="2737" y="153"/>
                  <a:pt x="2737" y="153"/>
                </a:cubicBezTo>
                <a:cubicBezTo>
                  <a:pt x="2730" y="153"/>
                  <a:pt x="2730" y="153"/>
                  <a:pt x="2730" y="153"/>
                </a:cubicBezTo>
                <a:cubicBezTo>
                  <a:pt x="2726" y="169"/>
                  <a:pt x="2726" y="169"/>
                  <a:pt x="2726" y="169"/>
                </a:cubicBezTo>
                <a:cubicBezTo>
                  <a:pt x="2720" y="169"/>
                  <a:pt x="2720" y="169"/>
                  <a:pt x="2720" y="169"/>
                </a:cubicBezTo>
                <a:cubicBezTo>
                  <a:pt x="2729" y="131"/>
                  <a:pt x="2729" y="131"/>
                  <a:pt x="2729" y="131"/>
                </a:cubicBezTo>
                <a:cubicBezTo>
                  <a:pt x="2743" y="131"/>
                  <a:pt x="2743" y="131"/>
                  <a:pt x="2743" y="131"/>
                </a:cubicBezTo>
                <a:cubicBezTo>
                  <a:pt x="2752" y="131"/>
                  <a:pt x="2754" y="136"/>
                  <a:pt x="2754" y="142"/>
                </a:cubicBezTo>
                <a:cubicBezTo>
                  <a:pt x="2754" y="147"/>
                  <a:pt x="2749" y="152"/>
                  <a:pt x="2743" y="153"/>
                </a:cubicBezTo>
                <a:close/>
                <a:moveTo>
                  <a:pt x="2742" y="136"/>
                </a:moveTo>
                <a:cubicBezTo>
                  <a:pt x="2734" y="136"/>
                  <a:pt x="2734" y="136"/>
                  <a:pt x="2734" y="136"/>
                </a:cubicBezTo>
                <a:cubicBezTo>
                  <a:pt x="2731" y="147"/>
                  <a:pt x="2731" y="147"/>
                  <a:pt x="2731" y="147"/>
                </a:cubicBezTo>
                <a:cubicBezTo>
                  <a:pt x="2737" y="147"/>
                  <a:pt x="2737" y="147"/>
                  <a:pt x="2737" y="147"/>
                </a:cubicBezTo>
                <a:cubicBezTo>
                  <a:pt x="2742" y="147"/>
                  <a:pt x="2749" y="147"/>
                  <a:pt x="2749" y="141"/>
                </a:cubicBezTo>
                <a:cubicBezTo>
                  <a:pt x="2749" y="137"/>
                  <a:pt x="2746" y="136"/>
                  <a:pt x="2742" y="13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84687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7052" y="-122938"/>
            <a:ext cx="9905998" cy="1905000"/>
          </a:xfrm>
        </p:spPr>
        <p:txBody>
          <a:bodyPr/>
          <a:lstStyle/>
          <a:p>
            <a:r>
              <a:rPr lang="en-US" dirty="0"/>
              <a:t>Windows 8 Platform</a:t>
            </a:r>
          </a:p>
        </p:txBody>
      </p:sp>
      <p:sp>
        <p:nvSpPr>
          <p:cNvPr id="26" name="Rectangle 25"/>
          <p:cNvSpPr/>
          <p:nvPr/>
        </p:nvSpPr>
        <p:spPr>
          <a:xfrm>
            <a:off x="1829942" y="1456316"/>
            <a:ext cx="6352282" cy="631772"/>
          </a:xfrm>
          <a:prstGeom prst="rect">
            <a:avLst/>
          </a:prstGeom>
          <a:solidFill>
            <a:schemeClr val="bg2">
              <a:lumMod val="50000"/>
            </a:schemeClr>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a:solidFill>
                  <a:schemeClr val="tx1">
                    <a:alpha val="99000"/>
                  </a:schemeClr>
                </a:solidFill>
              </a:rPr>
              <a:t>Windows Store Apps</a:t>
            </a:r>
          </a:p>
        </p:txBody>
      </p:sp>
      <p:grpSp>
        <p:nvGrpSpPr>
          <p:cNvPr id="6" name="Group 5"/>
          <p:cNvGrpSpPr/>
          <p:nvPr/>
        </p:nvGrpSpPr>
        <p:grpSpPr>
          <a:xfrm>
            <a:off x="8254360" y="1456316"/>
            <a:ext cx="2921359" cy="4232716"/>
            <a:chOff x="8252771" y="1456316"/>
            <a:chExt cx="2921359" cy="4232716"/>
          </a:xfrm>
        </p:grpSpPr>
        <p:sp>
          <p:nvSpPr>
            <p:cNvPr id="40" name="Rectangle 39"/>
            <p:cNvSpPr/>
            <p:nvPr/>
          </p:nvSpPr>
          <p:spPr>
            <a:xfrm>
              <a:off x="8252771" y="2171232"/>
              <a:ext cx="1066324" cy="2814029"/>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a:solidFill>
                    <a:schemeClr val="tx1">
                      <a:alpha val="99000"/>
                    </a:schemeClr>
                  </a:solidFill>
                </a:rPr>
                <a:t>HTML</a:t>
              </a:r>
              <a:endParaRPr lang="en-US" dirty="0">
                <a:solidFill>
                  <a:schemeClr val="tx1">
                    <a:alpha val="99000"/>
                  </a:schemeClr>
                </a:solidFill>
              </a:endParaRPr>
            </a:p>
            <a:p>
              <a:pPr algn="ctr"/>
              <a:r>
                <a:rPr lang="en-US" sz="1200" dirty="0">
                  <a:solidFill>
                    <a:schemeClr val="tx1">
                      <a:alpha val="99000"/>
                    </a:schemeClr>
                  </a:solidFill>
                </a:rPr>
                <a:t>JavaScript</a:t>
              </a:r>
              <a:endParaRPr lang="en-US" sz="1100" dirty="0">
                <a:solidFill>
                  <a:schemeClr val="tx1">
                    <a:alpha val="99000"/>
                  </a:schemeClr>
                </a:solidFill>
              </a:endParaRPr>
            </a:p>
          </p:txBody>
        </p:sp>
        <p:sp>
          <p:nvSpPr>
            <p:cNvPr id="53" name="Rectangle 52"/>
            <p:cNvSpPr/>
            <p:nvPr/>
          </p:nvSpPr>
          <p:spPr>
            <a:xfrm>
              <a:off x="10461461" y="2171232"/>
              <a:ext cx="707326" cy="2814028"/>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chemeClr val="tx1">
                    <a:alpha val="99000"/>
                  </a:schemeClr>
                </a:solidFill>
              </a:endParaRPr>
            </a:p>
          </p:txBody>
        </p:sp>
        <p:sp>
          <p:nvSpPr>
            <p:cNvPr id="54" name="Rectangle 53"/>
            <p:cNvSpPr/>
            <p:nvPr/>
          </p:nvSpPr>
          <p:spPr>
            <a:xfrm>
              <a:off x="9397076" y="2175777"/>
              <a:ext cx="996180" cy="2809483"/>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chemeClr val="tx1">
                    <a:alpha val="99000"/>
                  </a:schemeClr>
                </a:solidFill>
              </a:endParaRPr>
            </a:p>
          </p:txBody>
        </p:sp>
        <p:sp>
          <p:nvSpPr>
            <p:cNvPr id="55" name="TextBox 54"/>
            <p:cNvSpPr txBox="1"/>
            <p:nvPr/>
          </p:nvSpPr>
          <p:spPr>
            <a:xfrm>
              <a:off x="9499878" y="3272742"/>
              <a:ext cx="790576" cy="615553"/>
            </a:xfrm>
            <a:prstGeom prst="rect">
              <a:avLst/>
            </a:prstGeom>
            <a:noFill/>
          </p:spPr>
          <p:txBody>
            <a:bodyPr wrap="square" lIns="0" tIns="0" rIns="0" bIns="0" rtlCol="0">
              <a:spAutoFit/>
            </a:bodyPr>
            <a:lstStyle/>
            <a:p>
              <a:pPr algn="ctr"/>
              <a:r>
                <a:rPr lang="en-US" sz="2000" dirty="0">
                  <a:solidFill>
                    <a:schemeClr val="tx1">
                      <a:alpha val="99000"/>
                    </a:schemeClr>
                  </a:solidFill>
                </a:rPr>
                <a:t>C</a:t>
              </a:r>
            </a:p>
            <a:p>
              <a:pPr algn="ctr"/>
              <a:r>
                <a:rPr lang="en-US" sz="2000" dirty="0">
                  <a:solidFill>
                    <a:schemeClr val="tx1">
                      <a:alpha val="99000"/>
                    </a:schemeClr>
                  </a:solidFill>
                </a:rPr>
                <a:t>C++</a:t>
              </a:r>
            </a:p>
          </p:txBody>
        </p:sp>
        <p:sp>
          <p:nvSpPr>
            <p:cNvPr id="57" name="TextBox 56"/>
            <p:cNvSpPr txBox="1"/>
            <p:nvPr/>
          </p:nvSpPr>
          <p:spPr>
            <a:xfrm>
              <a:off x="10500416" y="3270470"/>
              <a:ext cx="629416" cy="615553"/>
            </a:xfrm>
            <a:prstGeom prst="rect">
              <a:avLst/>
            </a:prstGeom>
            <a:noFill/>
          </p:spPr>
          <p:txBody>
            <a:bodyPr wrap="square" lIns="0" tIns="0" rIns="0" bIns="0" rtlCol="0">
              <a:spAutoFit/>
            </a:bodyPr>
            <a:lstStyle/>
            <a:p>
              <a:pPr algn="ctr"/>
              <a:r>
                <a:rPr lang="en-US" sz="2000" dirty="0">
                  <a:solidFill>
                    <a:schemeClr val="tx1">
                      <a:alpha val="99000"/>
                    </a:schemeClr>
                  </a:solidFill>
                </a:rPr>
                <a:t>C#</a:t>
              </a:r>
            </a:p>
            <a:p>
              <a:pPr algn="ctr"/>
              <a:r>
                <a:rPr lang="en-US" sz="2000" dirty="0">
                  <a:solidFill>
                    <a:schemeClr val="tx1">
                      <a:alpha val="99000"/>
                    </a:schemeClr>
                  </a:solidFill>
                </a:rPr>
                <a:t>VB</a:t>
              </a:r>
            </a:p>
          </p:txBody>
        </p:sp>
        <p:sp>
          <p:nvSpPr>
            <p:cNvPr id="58" name="Rectangle 57"/>
            <p:cNvSpPr/>
            <p:nvPr/>
          </p:nvSpPr>
          <p:spPr>
            <a:xfrm>
              <a:off x="8252771" y="1456316"/>
              <a:ext cx="2921359" cy="631772"/>
            </a:xfrm>
            <a:prstGeom prst="rect">
              <a:avLst/>
            </a:prstGeom>
            <a:solidFill>
              <a:schemeClr val="bg2">
                <a:lumMod val="50000"/>
              </a:schemeClr>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2800" dirty="0">
                  <a:solidFill>
                    <a:schemeClr val="tx1">
                      <a:alpha val="99000"/>
                    </a:schemeClr>
                  </a:solidFill>
                </a:rPr>
                <a:t>Desktop Apps</a:t>
              </a:r>
            </a:p>
          </p:txBody>
        </p:sp>
        <p:sp>
          <p:nvSpPr>
            <p:cNvPr id="33" name="Rectangle 32"/>
            <p:cNvSpPr/>
            <p:nvPr/>
          </p:nvSpPr>
          <p:spPr>
            <a:xfrm>
              <a:off x="9397076" y="5053654"/>
              <a:ext cx="996179" cy="635378"/>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000" dirty="0">
                  <a:solidFill>
                    <a:schemeClr val="tx1">
                      <a:alpha val="99000"/>
                    </a:schemeClr>
                  </a:solidFill>
                </a:rPr>
                <a:t>Win32</a:t>
              </a:r>
            </a:p>
          </p:txBody>
        </p:sp>
        <p:sp>
          <p:nvSpPr>
            <p:cNvPr id="34" name="Rectangle 33"/>
            <p:cNvSpPr/>
            <p:nvPr/>
          </p:nvSpPr>
          <p:spPr>
            <a:xfrm>
              <a:off x="10461461" y="5053651"/>
              <a:ext cx="707326" cy="635378"/>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a:solidFill>
                    <a:schemeClr val="tx1">
                      <a:alpha val="99000"/>
                    </a:schemeClr>
                  </a:solidFill>
                </a:rPr>
                <a:t>.NET / SL</a:t>
              </a:r>
            </a:p>
          </p:txBody>
        </p:sp>
        <p:sp>
          <p:nvSpPr>
            <p:cNvPr id="35" name="Rectangle 34"/>
            <p:cNvSpPr/>
            <p:nvPr/>
          </p:nvSpPr>
          <p:spPr>
            <a:xfrm>
              <a:off x="8252771" y="5053654"/>
              <a:ext cx="1066324" cy="635378"/>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a:solidFill>
                    <a:schemeClr val="tx1">
                      <a:alpha val="99000"/>
                    </a:schemeClr>
                  </a:solidFill>
                </a:rPr>
                <a:t>Internet Explorer</a:t>
              </a:r>
            </a:p>
          </p:txBody>
        </p:sp>
      </p:grpSp>
      <p:grpSp>
        <p:nvGrpSpPr>
          <p:cNvPr id="3" name="Group 2"/>
          <p:cNvGrpSpPr/>
          <p:nvPr/>
        </p:nvGrpSpPr>
        <p:grpSpPr>
          <a:xfrm>
            <a:off x="1016284" y="3839231"/>
            <a:ext cx="7165940" cy="1849801"/>
            <a:chOff x="1014696" y="3839230"/>
            <a:chExt cx="7165940" cy="1849801"/>
          </a:xfrm>
        </p:grpSpPr>
        <p:sp>
          <p:nvSpPr>
            <p:cNvPr id="24" name="Rectangle 23"/>
            <p:cNvSpPr/>
            <p:nvPr/>
          </p:nvSpPr>
          <p:spPr>
            <a:xfrm>
              <a:off x="1828225" y="3839230"/>
              <a:ext cx="6352411" cy="1849799"/>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chemeClr val="tx1">
                    <a:alpha val="99000"/>
                  </a:schemeClr>
                </a:solidFill>
              </a:endParaRPr>
            </a:p>
          </p:txBody>
        </p:sp>
        <p:sp>
          <p:nvSpPr>
            <p:cNvPr id="16" name="Rectangle 15"/>
            <p:cNvSpPr/>
            <p:nvPr/>
          </p:nvSpPr>
          <p:spPr>
            <a:xfrm>
              <a:off x="1943530" y="4361730"/>
              <a:ext cx="2036218" cy="623531"/>
            </a:xfrm>
            <a:prstGeom prst="rect">
              <a:avLst/>
            </a:prstGeom>
            <a:solidFill>
              <a:schemeClr val="bg2">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a:solidFill>
                    <a:schemeClr val="tx1">
                      <a:alpha val="99000"/>
                    </a:schemeClr>
                  </a:solidFill>
                </a:rPr>
                <a:t>Communication</a:t>
              </a:r>
            </a:p>
            <a:p>
              <a:pPr algn="ctr"/>
              <a:r>
                <a:rPr lang="en-US" sz="1600" dirty="0">
                  <a:solidFill>
                    <a:schemeClr val="tx1">
                      <a:alpha val="99000"/>
                    </a:schemeClr>
                  </a:solidFill>
                </a:rPr>
                <a:t> &amp; Data</a:t>
              </a:r>
            </a:p>
          </p:txBody>
        </p:sp>
        <p:sp>
          <p:nvSpPr>
            <p:cNvPr id="17" name="Rectangle 16"/>
            <p:cNvSpPr/>
            <p:nvPr/>
          </p:nvSpPr>
          <p:spPr>
            <a:xfrm>
              <a:off x="1943530" y="5101154"/>
              <a:ext cx="6122220" cy="476034"/>
            </a:xfrm>
            <a:prstGeom prst="rect">
              <a:avLst/>
            </a:prstGeom>
            <a:solidFill>
              <a:schemeClr val="bg2">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dirty="0">
                  <a:solidFill>
                    <a:schemeClr val="tx1">
                      <a:alpha val="99000"/>
                    </a:schemeClr>
                  </a:solidFill>
                </a:rPr>
                <a:t>Application Model</a:t>
              </a:r>
            </a:p>
          </p:txBody>
        </p:sp>
        <p:sp>
          <p:nvSpPr>
            <p:cNvPr id="18" name="Rectangle 17"/>
            <p:cNvSpPr/>
            <p:nvPr/>
          </p:nvSpPr>
          <p:spPr>
            <a:xfrm>
              <a:off x="6145509" y="4361729"/>
              <a:ext cx="1920240" cy="623532"/>
            </a:xfrm>
            <a:prstGeom prst="rect">
              <a:avLst/>
            </a:prstGeom>
            <a:solidFill>
              <a:schemeClr val="bg2">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a:solidFill>
                    <a:schemeClr val="tx1">
                      <a:alpha val="99000"/>
                    </a:schemeClr>
                  </a:solidFill>
                </a:rPr>
                <a:t>Devices &amp; Printing</a:t>
              </a:r>
            </a:p>
          </p:txBody>
        </p:sp>
        <p:sp>
          <p:nvSpPr>
            <p:cNvPr id="4" name="Rectangle 3"/>
            <p:cNvSpPr/>
            <p:nvPr/>
          </p:nvSpPr>
          <p:spPr>
            <a:xfrm>
              <a:off x="2940615" y="3841580"/>
              <a:ext cx="3944958" cy="461665"/>
            </a:xfrm>
            <a:prstGeom prst="rect">
              <a:avLst/>
            </a:prstGeom>
          </p:spPr>
          <p:txBody>
            <a:bodyPr wrap="square">
              <a:spAutoFit/>
            </a:bodyPr>
            <a:lstStyle/>
            <a:p>
              <a:pPr algn="ctr"/>
              <a:r>
                <a:rPr lang="en-US" sz="2400" dirty="0" err="1">
                  <a:solidFill>
                    <a:schemeClr val="tx1">
                      <a:alpha val="99000"/>
                    </a:schemeClr>
                  </a:solidFill>
                </a:rPr>
                <a:t>WinRT</a:t>
              </a:r>
              <a:r>
                <a:rPr lang="en-US" sz="2400" dirty="0">
                  <a:solidFill>
                    <a:schemeClr val="tx1">
                      <a:alpha val="99000"/>
                    </a:schemeClr>
                  </a:solidFill>
                </a:rPr>
                <a:t> APIs</a:t>
              </a:r>
            </a:p>
          </p:txBody>
        </p:sp>
        <p:sp>
          <p:nvSpPr>
            <p:cNvPr id="23" name="Rectangle 22"/>
            <p:cNvSpPr/>
            <p:nvPr/>
          </p:nvSpPr>
          <p:spPr>
            <a:xfrm>
              <a:off x="4098081" y="4361730"/>
              <a:ext cx="1922623" cy="623531"/>
            </a:xfrm>
            <a:prstGeom prst="rect">
              <a:avLst/>
            </a:prstGeom>
            <a:solidFill>
              <a:schemeClr val="bg2">
                <a:lumMod val="7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600" dirty="0">
                  <a:solidFill>
                    <a:schemeClr val="tx1">
                      <a:alpha val="99000"/>
                    </a:schemeClr>
                  </a:solidFill>
                </a:rPr>
                <a:t>Graphics &amp; Media </a:t>
              </a:r>
            </a:p>
          </p:txBody>
        </p:sp>
        <p:sp>
          <p:nvSpPr>
            <p:cNvPr id="38" name="Rectangle 37"/>
            <p:cNvSpPr/>
            <p:nvPr/>
          </p:nvSpPr>
          <p:spPr>
            <a:xfrm rot="16200000">
              <a:off x="402736" y="4453539"/>
              <a:ext cx="1847452" cy="623531"/>
            </a:xfrm>
            <a:prstGeom prst="rect">
              <a:avLst/>
            </a:prstGeom>
            <a:solidFill>
              <a:schemeClr val="bg2">
                <a:lumMod val="20000"/>
                <a:lumOff val="80000"/>
              </a:schemeClr>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400" dirty="0">
                  <a:solidFill>
                    <a:schemeClr val="bg1">
                      <a:lumMod val="75000"/>
                      <a:lumOff val="25000"/>
                      <a:alpha val="99000"/>
                    </a:schemeClr>
                  </a:solidFill>
                </a:rPr>
                <a:t>System Services</a:t>
              </a:r>
            </a:p>
          </p:txBody>
        </p:sp>
      </p:grpSp>
      <p:grpSp>
        <p:nvGrpSpPr>
          <p:cNvPr id="5" name="Group 4"/>
          <p:cNvGrpSpPr/>
          <p:nvPr/>
        </p:nvGrpSpPr>
        <p:grpSpPr>
          <a:xfrm>
            <a:off x="1016286" y="2175778"/>
            <a:ext cx="7170767" cy="1585251"/>
            <a:chOff x="1014697" y="2175777"/>
            <a:chExt cx="7170767" cy="1585251"/>
          </a:xfrm>
        </p:grpSpPr>
        <p:sp>
          <p:nvSpPr>
            <p:cNvPr id="41" name="Rectangle 40"/>
            <p:cNvSpPr/>
            <p:nvPr/>
          </p:nvSpPr>
          <p:spPr>
            <a:xfrm>
              <a:off x="5901351" y="2975039"/>
              <a:ext cx="2284113" cy="784727"/>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a:solidFill>
                    <a:schemeClr val="tx1">
                      <a:alpha val="99000"/>
                    </a:schemeClr>
                  </a:solidFill>
                </a:rPr>
                <a:t>JavaScript</a:t>
              </a:r>
            </a:p>
            <a:p>
              <a:pPr algn="ctr"/>
              <a:r>
                <a:rPr lang="en-US" sz="2400" dirty="0">
                  <a:solidFill>
                    <a:schemeClr val="tx1">
                      <a:alpha val="99000"/>
                    </a:schemeClr>
                  </a:solidFill>
                </a:rPr>
                <a:t>(Chakra)</a:t>
              </a:r>
            </a:p>
          </p:txBody>
        </p:sp>
        <p:sp>
          <p:nvSpPr>
            <p:cNvPr id="46" name="Rectangle 45"/>
            <p:cNvSpPr/>
            <p:nvPr/>
          </p:nvSpPr>
          <p:spPr>
            <a:xfrm>
              <a:off x="1828225" y="2975145"/>
              <a:ext cx="2048595" cy="785883"/>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a:solidFill>
                    <a:schemeClr val="tx1">
                      <a:alpha val="99000"/>
                    </a:schemeClr>
                  </a:solidFill>
                </a:rPr>
                <a:t>C</a:t>
              </a:r>
            </a:p>
            <a:p>
              <a:pPr algn="ctr"/>
              <a:r>
                <a:rPr lang="en-US" sz="2400" dirty="0">
                  <a:solidFill>
                    <a:schemeClr val="tx1">
                      <a:alpha val="99000"/>
                    </a:schemeClr>
                  </a:solidFill>
                </a:rPr>
                <a:t>C++</a:t>
              </a:r>
            </a:p>
          </p:txBody>
        </p:sp>
        <p:sp>
          <p:nvSpPr>
            <p:cNvPr id="47" name="Rectangle 46"/>
            <p:cNvSpPr/>
            <p:nvPr/>
          </p:nvSpPr>
          <p:spPr>
            <a:xfrm>
              <a:off x="3952448" y="2975145"/>
              <a:ext cx="1876939" cy="785883"/>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a:solidFill>
                    <a:schemeClr val="tx1">
                      <a:alpha val="99000"/>
                    </a:schemeClr>
                  </a:solidFill>
                </a:rPr>
                <a:t>C#</a:t>
              </a:r>
            </a:p>
            <a:p>
              <a:pPr algn="ctr"/>
              <a:r>
                <a:rPr lang="en-US" sz="2400" dirty="0">
                  <a:solidFill>
                    <a:schemeClr val="tx1">
                      <a:alpha val="99000"/>
                    </a:schemeClr>
                  </a:solidFill>
                </a:rPr>
                <a:t>VB</a:t>
              </a:r>
            </a:p>
          </p:txBody>
        </p:sp>
        <p:sp>
          <p:nvSpPr>
            <p:cNvPr id="30" name="Rectangle 29"/>
            <p:cNvSpPr/>
            <p:nvPr/>
          </p:nvSpPr>
          <p:spPr>
            <a:xfrm>
              <a:off x="2400330" y="2175778"/>
              <a:ext cx="2952980" cy="719190"/>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a:solidFill>
                    <a:schemeClr val="tx1">
                      <a:alpha val="99000"/>
                    </a:schemeClr>
                  </a:solidFill>
                </a:rPr>
                <a:t>XAML</a:t>
              </a:r>
            </a:p>
          </p:txBody>
        </p:sp>
        <p:sp>
          <p:nvSpPr>
            <p:cNvPr id="32" name="Rectangle 31"/>
            <p:cNvSpPr/>
            <p:nvPr/>
          </p:nvSpPr>
          <p:spPr>
            <a:xfrm>
              <a:off x="5901479" y="2175777"/>
              <a:ext cx="2281602" cy="719191"/>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2400" dirty="0">
                  <a:solidFill>
                    <a:schemeClr val="tx1">
                      <a:alpha val="99000"/>
                    </a:schemeClr>
                  </a:solidFill>
                </a:rPr>
                <a:t>HTML / CSS</a:t>
              </a:r>
            </a:p>
          </p:txBody>
        </p:sp>
        <p:sp>
          <p:nvSpPr>
            <p:cNvPr id="36" name="Rectangle 35"/>
            <p:cNvSpPr/>
            <p:nvPr/>
          </p:nvSpPr>
          <p:spPr>
            <a:xfrm>
              <a:off x="1828225" y="2175778"/>
              <a:ext cx="486953" cy="801935"/>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chemeClr val="tx1">
                    <a:alpha val="99000"/>
                  </a:schemeClr>
                </a:solidFill>
              </a:endParaRPr>
            </a:p>
          </p:txBody>
        </p:sp>
        <p:sp>
          <p:nvSpPr>
            <p:cNvPr id="37" name="Rectangle 36"/>
            <p:cNvSpPr/>
            <p:nvPr/>
          </p:nvSpPr>
          <p:spPr>
            <a:xfrm>
              <a:off x="5436658" y="2175778"/>
              <a:ext cx="392730" cy="814442"/>
            </a:xfrm>
            <a:prstGeom prst="rect">
              <a:avLst/>
            </a:prstGeom>
            <a:solidFill>
              <a:schemeClr val="bg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endParaRPr lang="en-US" sz="2400" dirty="0">
                <a:solidFill>
                  <a:schemeClr val="tx1">
                    <a:alpha val="99000"/>
                  </a:schemeClr>
                </a:solidFill>
              </a:endParaRPr>
            </a:p>
          </p:txBody>
        </p:sp>
        <p:sp>
          <p:nvSpPr>
            <p:cNvPr id="45" name="Rectangle 44"/>
            <p:cNvSpPr/>
            <p:nvPr/>
          </p:nvSpPr>
          <p:spPr>
            <a:xfrm rot="16200000">
              <a:off x="1012141" y="2193309"/>
              <a:ext cx="628651" cy="623531"/>
            </a:xfrm>
            <a:prstGeom prst="rect">
              <a:avLst/>
            </a:prstGeom>
            <a:solidFill>
              <a:schemeClr val="bg2">
                <a:lumMod val="20000"/>
                <a:lumOff val="80000"/>
              </a:schemeClr>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400" dirty="0">
                  <a:solidFill>
                    <a:schemeClr val="bg1">
                      <a:lumMod val="75000"/>
                      <a:lumOff val="25000"/>
                      <a:alpha val="99000"/>
                    </a:schemeClr>
                  </a:solidFill>
                </a:rPr>
                <a:t>View</a:t>
              </a:r>
            </a:p>
          </p:txBody>
        </p:sp>
        <p:sp>
          <p:nvSpPr>
            <p:cNvPr id="59" name="Rectangle 58"/>
            <p:cNvSpPr/>
            <p:nvPr/>
          </p:nvSpPr>
          <p:spPr>
            <a:xfrm rot="16200000">
              <a:off x="894066" y="3015600"/>
              <a:ext cx="864794" cy="623531"/>
            </a:xfrm>
            <a:prstGeom prst="rect">
              <a:avLst/>
            </a:prstGeom>
            <a:solidFill>
              <a:schemeClr val="bg2">
                <a:lumMod val="20000"/>
                <a:lumOff val="80000"/>
              </a:schemeClr>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400" dirty="0">
                  <a:solidFill>
                    <a:schemeClr val="bg1">
                      <a:lumMod val="75000"/>
                      <a:lumOff val="25000"/>
                      <a:alpha val="99000"/>
                    </a:schemeClr>
                  </a:solidFill>
                </a:rPr>
                <a:t>Model Controller</a:t>
              </a:r>
            </a:p>
          </p:txBody>
        </p:sp>
      </p:grpSp>
      <p:grpSp>
        <p:nvGrpSpPr>
          <p:cNvPr id="7" name="Group 6"/>
          <p:cNvGrpSpPr/>
          <p:nvPr/>
        </p:nvGrpSpPr>
        <p:grpSpPr>
          <a:xfrm>
            <a:off x="1016282" y="5772691"/>
            <a:ext cx="10154094" cy="657335"/>
            <a:chOff x="1014694" y="5772690"/>
            <a:chExt cx="10154094" cy="657335"/>
          </a:xfrm>
        </p:grpSpPr>
        <p:sp>
          <p:nvSpPr>
            <p:cNvPr id="28" name="Rectangle 27"/>
            <p:cNvSpPr/>
            <p:nvPr/>
          </p:nvSpPr>
          <p:spPr>
            <a:xfrm>
              <a:off x="1828354" y="5772690"/>
              <a:ext cx="9340434" cy="645459"/>
            </a:xfrm>
            <a:prstGeom prst="rect">
              <a:avLst/>
            </a:prstGeom>
            <a:solidFill>
              <a:schemeClr val="accent2"/>
            </a:solidFill>
            <a:ln>
              <a:noFill/>
            </a:ln>
            <a:effectLst/>
          </p:spPr>
          <p:style>
            <a:lnRef idx="1">
              <a:schemeClr val="accent3"/>
            </a:lnRef>
            <a:fillRef idx="2">
              <a:schemeClr val="accent3"/>
            </a:fillRef>
            <a:effectRef idx="1">
              <a:schemeClr val="accent3"/>
            </a:effectRef>
            <a:fontRef idx="minor">
              <a:schemeClr val="dk1"/>
            </a:fontRef>
          </p:style>
          <p:txBody>
            <a:bodyPr lIns="121725" tIns="60862" rIns="121725" bIns="60862" rtlCol="0" anchor="ctr"/>
            <a:lstStyle/>
            <a:p>
              <a:pPr algn="ctr"/>
              <a:r>
                <a:rPr lang="en-US" sz="2800" dirty="0">
                  <a:solidFill>
                    <a:schemeClr val="tx1">
                      <a:alpha val="99000"/>
                    </a:schemeClr>
                  </a:solidFill>
                </a:rPr>
                <a:t>Windows Core OS Services</a:t>
              </a:r>
            </a:p>
          </p:txBody>
        </p:sp>
        <p:sp>
          <p:nvSpPr>
            <p:cNvPr id="60" name="Rectangle 59"/>
            <p:cNvSpPr/>
            <p:nvPr/>
          </p:nvSpPr>
          <p:spPr>
            <a:xfrm rot="16200000">
              <a:off x="1003730" y="5795529"/>
              <a:ext cx="645460" cy="623531"/>
            </a:xfrm>
            <a:prstGeom prst="rect">
              <a:avLst/>
            </a:prstGeom>
            <a:solidFill>
              <a:schemeClr val="accent2">
                <a:lumMod val="20000"/>
                <a:lumOff val="80000"/>
              </a:schemeClr>
            </a:solidFill>
            <a:ln w="28575">
              <a:solidFill>
                <a:schemeClr val="tx1"/>
              </a:solid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400" dirty="0">
                  <a:solidFill>
                    <a:schemeClr val="bg1">
                      <a:lumMod val="75000"/>
                      <a:lumOff val="25000"/>
                      <a:alpha val="99000"/>
                    </a:schemeClr>
                  </a:solidFill>
                </a:rPr>
                <a:t>Core</a:t>
              </a:r>
            </a:p>
          </p:txBody>
        </p:sp>
      </p:grpSp>
    </p:spTree>
    <p:extLst>
      <p:ext uri="{BB962C8B-B14F-4D97-AF65-F5344CB8AC3E}">
        <p14:creationId xmlns:p14="http://schemas.microsoft.com/office/powerpoint/2010/main" val="2315788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p:cNvSpPr/>
          <p:nvPr/>
        </p:nvSpPr>
        <p:spPr bwMode="auto">
          <a:xfrm>
            <a:off x="507110" y="1138336"/>
            <a:ext cx="11173090" cy="53557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0796" y="2891204"/>
            <a:ext cx="2523015" cy="72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07110" y="144391"/>
            <a:ext cx="9905998" cy="1013422"/>
          </a:xfrm>
        </p:spPr>
        <p:txBody>
          <a:bodyPr/>
          <a:lstStyle/>
          <a:p>
            <a:r>
              <a:rPr lang="en-US" dirty="0" smtClean="0"/>
              <a:t>How to get started with </a:t>
            </a:r>
            <a:r>
              <a:rPr lang="en-US" dirty="0" err="1" smtClean="0"/>
              <a:t>ListView</a:t>
            </a:r>
            <a:r>
              <a:rPr lang="en-US" dirty="0" smtClean="0"/>
              <a:t> (HTML)</a:t>
            </a:r>
            <a:endParaRPr lang="en-US" dirty="0"/>
          </a:p>
        </p:txBody>
      </p:sp>
      <p:sp>
        <p:nvSpPr>
          <p:cNvPr id="5" name="TextBox 4"/>
          <p:cNvSpPr txBox="1"/>
          <p:nvPr/>
        </p:nvSpPr>
        <p:spPr>
          <a:xfrm>
            <a:off x="709413" y="1560160"/>
            <a:ext cx="1814747" cy="430887"/>
          </a:xfrm>
          <a:prstGeom prst="rect">
            <a:avLst/>
          </a:prstGeom>
          <a:noFill/>
        </p:spPr>
        <p:txBody>
          <a:bodyPr wrap="square" lIns="0" tIns="0" rIns="0" bIns="0" rtlCol="0">
            <a:spAutoFit/>
          </a:bodyPr>
          <a:lstStyle/>
          <a:p>
            <a:r>
              <a:rPr lang="en-US" sz="2800" dirty="0">
                <a:solidFill>
                  <a:schemeClr val="accent4">
                    <a:alpha val="99000"/>
                  </a:schemeClr>
                </a:solidFill>
              </a:rPr>
              <a:t>ListView =</a:t>
            </a:r>
          </a:p>
        </p:txBody>
      </p:sp>
      <p:sp>
        <p:nvSpPr>
          <p:cNvPr id="6" name="TextBox 5"/>
          <p:cNvSpPr txBox="1"/>
          <p:nvPr/>
        </p:nvSpPr>
        <p:spPr>
          <a:xfrm>
            <a:off x="3024709" y="1531883"/>
            <a:ext cx="2258414" cy="430887"/>
          </a:xfrm>
          <a:prstGeom prst="rect">
            <a:avLst/>
          </a:prstGeom>
          <a:noFill/>
        </p:spPr>
        <p:txBody>
          <a:bodyPr wrap="square" lIns="0" tIns="0" rIns="0" bIns="0" rtlCol="0">
            <a:spAutoFit/>
          </a:bodyPr>
          <a:lstStyle/>
          <a:p>
            <a:r>
              <a:rPr lang="en-US" sz="2800" dirty="0" err="1">
                <a:solidFill>
                  <a:schemeClr val="accent4">
                    <a:alpha val="99000"/>
                  </a:schemeClr>
                </a:solidFill>
              </a:rPr>
              <a:t>dataSource</a:t>
            </a:r>
            <a:endParaRPr lang="en-US" sz="2800" dirty="0">
              <a:solidFill>
                <a:schemeClr val="accent4">
                  <a:alpha val="99000"/>
                </a:schemeClr>
              </a:solidFill>
            </a:endParaRPr>
          </a:p>
        </p:txBody>
      </p:sp>
      <p:sp>
        <p:nvSpPr>
          <p:cNvPr id="7" name="TextBox 6"/>
          <p:cNvSpPr txBox="1"/>
          <p:nvPr/>
        </p:nvSpPr>
        <p:spPr>
          <a:xfrm>
            <a:off x="5152087" y="1531883"/>
            <a:ext cx="3377681" cy="430887"/>
          </a:xfrm>
          <a:prstGeom prst="rect">
            <a:avLst/>
          </a:prstGeom>
          <a:noFill/>
        </p:spPr>
        <p:txBody>
          <a:bodyPr wrap="square" lIns="0" tIns="0" rIns="0" bIns="0" rtlCol="0">
            <a:spAutoFit/>
          </a:bodyPr>
          <a:lstStyle/>
          <a:p>
            <a:r>
              <a:rPr lang="en-US" sz="2800" dirty="0">
                <a:solidFill>
                  <a:schemeClr val="accent4">
                    <a:alpha val="99000"/>
                  </a:schemeClr>
                </a:solidFill>
              </a:rPr>
              <a:t>+     </a:t>
            </a:r>
            <a:r>
              <a:rPr lang="en-US" sz="2800" dirty="0" err="1">
                <a:solidFill>
                  <a:schemeClr val="accent4">
                    <a:alpha val="99000"/>
                  </a:schemeClr>
                </a:solidFill>
              </a:rPr>
              <a:t>itemRenderer</a:t>
            </a:r>
            <a:endParaRPr lang="en-US" sz="2800" dirty="0">
              <a:solidFill>
                <a:schemeClr val="accent4">
                  <a:alpha val="99000"/>
                </a:schemeClr>
              </a:solidFill>
            </a:endParaRPr>
          </a:p>
        </p:txBody>
      </p:sp>
      <p:sp>
        <p:nvSpPr>
          <p:cNvPr id="8" name="TextBox 7"/>
          <p:cNvSpPr txBox="1"/>
          <p:nvPr/>
        </p:nvSpPr>
        <p:spPr>
          <a:xfrm>
            <a:off x="8488468" y="1531883"/>
            <a:ext cx="2757482" cy="430887"/>
          </a:xfrm>
          <a:prstGeom prst="rect">
            <a:avLst/>
          </a:prstGeom>
          <a:noFill/>
        </p:spPr>
        <p:txBody>
          <a:bodyPr wrap="square" lIns="0" tIns="0" rIns="0" bIns="0" rtlCol="0">
            <a:spAutoFit/>
          </a:bodyPr>
          <a:lstStyle/>
          <a:p>
            <a:r>
              <a:rPr lang="en-US" sz="2800" dirty="0">
                <a:solidFill>
                  <a:schemeClr val="accent4">
                    <a:alpha val="99000"/>
                  </a:schemeClr>
                </a:solidFill>
              </a:rPr>
              <a:t>+    layout</a:t>
            </a:r>
          </a:p>
        </p:txBody>
      </p:sp>
      <p:sp>
        <p:nvSpPr>
          <p:cNvPr id="9" name="Can 8"/>
          <p:cNvSpPr/>
          <p:nvPr/>
        </p:nvSpPr>
        <p:spPr bwMode="auto">
          <a:xfrm>
            <a:off x="701135" y="2647285"/>
            <a:ext cx="1395663" cy="1764518"/>
          </a:xfrm>
          <a:prstGeom prst="can">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600" b="1" dirty="0">
                <a:solidFill>
                  <a:srgbClr val="FFFFFF">
                    <a:alpha val="99000"/>
                  </a:srgbClr>
                </a:solidFill>
              </a:rPr>
              <a:t>Data</a:t>
            </a:r>
          </a:p>
        </p:txBody>
      </p:sp>
      <p:sp>
        <p:nvSpPr>
          <p:cNvPr id="14" name="Right Arrow 13"/>
          <p:cNvSpPr/>
          <p:nvPr/>
        </p:nvSpPr>
        <p:spPr bwMode="auto">
          <a:xfrm>
            <a:off x="2298037" y="3218866"/>
            <a:ext cx="601579" cy="50573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ight Arrow 14"/>
          <p:cNvSpPr/>
          <p:nvPr/>
        </p:nvSpPr>
        <p:spPr bwMode="auto">
          <a:xfrm rot="16200000">
            <a:off x="6231264" y="4962897"/>
            <a:ext cx="612792" cy="58924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0" name="Right Arrow 19"/>
          <p:cNvSpPr/>
          <p:nvPr/>
        </p:nvSpPr>
        <p:spPr bwMode="auto">
          <a:xfrm rot="10800000">
            <a:off x="7986374" y="3032255"/>
            <a:ext cx="601579" cy="5057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6" name="Group 25"/>
          <p:cNvGrpSpPr/>
          <p:nvPr/>
        </p:nvGrpSpPr>
        <p:grpSpPr>
          <a:xfrm>
            <a:off x="10126360" y="3719168"/>
            <a:ext cx="1170771" cy="1179095"/>
            <a:chOff x="9292542" y="4880919"/>
            <a:chExt cx="1170771" cy="1179095"/>
          </a:xfrm>
          <a:solidFill>
            <a:schemeClr val="tx1">
              <a:lumMod val="95000"/>
            </a:schemeClr>
          </a:solidFill>
        </p:grpSpPr>
        <p:sp>
          <p:nvSpPr>
            <p:cNvPr id="16" name="Folded Corner 15"/>
            <p:cNvSpPr/>
            <p:nvPr/>
          </p:nvSpPr>
          <p:spPr bwMode="auto">
            <a:xfrm rot="16200000">
              <a:off x="9288380" y="4885081"/>
              <a:ext cx="1179095" cy="1170771"/>
            </a:xfrm>
            <a:prstGeom prst="foldedCorner">
              <a:avLst/>
            </a:prstGeom>
            <a:grp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TextBox 16"/>
            <p:cNvSpPr txBox="1"/>
            <p:nvPr/>
          </p:nvSpPr>
          <p:spPr>
            <a:xfrm>
              <a:off x="9394461" y="5176386"/>
              <a:ext cx="976761" cy="615553"/>
            </a:xfrm>
            <a:prstGeom prst="rect">
              <a:avLst/>
            </a:prstGeom>
            <a:noFill/>
          </p:spPr>
          <p:txBody>
            <a:bodyPr wrap="square" lIns="0" tIns="0" rIns="0" bIns="0"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000" b="1" dirty="0">
                  <a:ln w="11430"/>
                  <a:gradFill>
                    <a:gsLst>
                      <a:gs pos="0">
                        <a:srgbClr val="457EC1">
                          <a:tint val="70000"/>
                          <a:satMod val="245000"/>
                        </a:srgbClr>
                      </a:gs>
                      <a:gs pos="75000">
                        <a:srgbClr val="457EC1">
                          <a:tint val="90000"/>
                          <a:shade val="60000"/>
                          <a:satMod val="240000"/>
                        </a:srgbClr>
                      </a:gs>
                      <a:gs pos="100000">
                        <a:srgbClr val="457EC1">
                          <a:tint val="100000"/>
                          <a:shade val="50000"/>
                          <a:satMod val="240000"/>
                        </a:srgbClr>
                      </a:gs>
                    </a:gsLst>
                    <a:lin ang="5400000"/>
                  </a:gradFill>
                  <a:effectLst>
                    <a:outerShdw blurRad="50800" dist="39000" dir="5460000" algn="tl">
                      <a:srgbClr val="000000">
                        <a:alpha val="38000"/>
                      </a:srgbClr>
                    </a:outerShdw>
                  </a:effectLst>
                </a:rPr>
                <a:t>CSS</a:t>
              </a:r>
            </a:p>
          </p:txBody>
        </p:sp>
      </p:grpSp>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092709" y="4868588"/>
            <a:ext cx="2705395" cy="12875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3092709" y="5337748"/>
            <a:ext cx="2705395" cy="338554"/>
          </a:xfrm>
          <a:prstGeom prst="rect">
            <a:avLst/>
          </a:prstGeom>
          <a:noFill/>
        </p:spPr>
        <p:txBody>
          <a:bodyPr wrap="square" lIns="0" tIns="0" rIns="0" bIns="0" rtlCol="0">
            <a:spAutoFit/>
          </a:bodyPr>
          <a:lstStyle/>
          <a:p>
            <a:pPr algn="ctr"/>
            <a:r>
              <a:rPr lang="en-US" sz="2200" dirty="0" err="1">
                <a:gradFill>
                  <a:gsLst>
                    <a:gs pos="0">
                      <a:srgbClr val="FFFFFF"/>
                    </a:gs>
                    <a:gs pos="86000">
                      <a:srgbClr val="FFFFFF"/>
                    </a:gs>
                  </a:gsLst>
                  <a:lin ang="5400000" scaled="0"/>
                </a:gradFill>
              </a:rPr>
              <a:t>WinJS.UI.GridLayout</a:t>
            </a:r>
            <a:endParaRPr lang="en-US" sz="2200" dirty="0">
              <a:gradFill>
                <a:gsLst>
                  <a:gs pos="0">
                    <a:srgbClr val="FFFFFF"/>
                  </a:gs>
                  <a:gs pos="86000">
                    <a:srgbClr val="FFFFFF"/>
                  </a:gs>
                </a:gsLst>
                <a:lin ang="5400000" scaled="0"/>
              </a:gradFill>
            </a:endParaRPr>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080666" y="2273655"/>
            <a:ext cx="4793998" cy="241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472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fade">
                                      <p:cBhvr>
                                        <p:cTn id="35" dur="500"/>
                                        <p:tgtEl>
                                          <p:spTgt spid="1026"/>
                                        </p:tgtEl>
                                      </p:cBhvr>
                                    </p:animEffect>
                                  </p:childTnLst>
                                </p:cTn>
                              </p:par>
                              <p:par>
                                <p:cTn id="36" presetID="3" presetClass="emph" presetSubtype="2" fill="hold" grpId="1" nodeType="withEffect">
                                  <p:stCondLst>
                                    <p:cond delay="0"/>
                                  </p:stCondLst>
                                  <p:childTnLst>
                                    <p:animClr clrSpc="rgb" dir="cw">
                                      <p:cBhvr override="childStyle">
                                        <p:cTn id="37" dur="500" fill="hold"/>
                                        <p:tgtEl>
                                          <p:spTgt spid="6"/>
                                        </p:tgtEl>
                                        <p:attrNameLst>
                                          <p:attrName>style.color</p:attrName>
                                        </p:attrNameLst>
                                      </p:cBhvr>
                                      <p:to>
                                        <a:schemeClr val="tx1"/>
                                      </p:to>
                                    </p:animClr>
                                  </p:childTnLst>
                                </p:cTn>
                              </p:par>
                              <p:par>
                                <p:cTn id="38" presetID="19" presetClass="emph" presetSubtype="0" fill="hold" grpId="1" nodeType="withEffect">
                                  <p:stCondLst>
                                    <p:cond delay="0"/>
                                  </p:stCondLst>
                                  <p:childTnLst>
                                    <p:animClr clrSpc="rgb" dir="cw">
                                      <p:cBhvr override="childStyle">
                                        <p:cTn id="39" dur="500" fill="hold"/>
                                        <p:tgtEl>
                                          <p:spTgt spid="14"/>
                                        </p:tgtEl>
                                        <p:attrNameLst>
                                          <p:attrName>style.color</p:attrName>
                                        </p:attrNameLst>
                                      </p:cBhvr>
                                      <p:to>
                                        <a:schemeClr val="tx1"/>
                                      </p:to>
                                    </p:animClr>
                                    <p:animClr clrSpc="rgb" dir="cw">
                                      <p:cBhvr>
                                        <p:cTn id="40" dur="500" fill="hold"/>
                                        <p:tgtEl>
                                          <p:spTgt spid="14"/>
                                        </p:tgtEl>
                                        <p:attrNameLst>
                                          <p:attrName>fillcolor</p:attrName>
                                        </p:attrNameLst>
                                      </p:cBhvr>
                                      <p:to>
                                        <a:schemeClr val="tx1"/>
                                      </p:to>
                                    </p:animClr>
                                    <p:set>
                                      <p:cBhvr>
                                        <p:cTn id="41" dur="500" fill="hold"/>
                                        <p:tgtEl>
                                          <p:spTgt spid="14"/>
                                        </p:tgtEl>
                                        <p:attrNameLst>
                                          <p:attrName>fill.type</p:attrName>
                                        </p:attrNameLst>
                                      </p:cBhvr>
                                      <p:to>
                                        <p:strVal val="solid"/>
                                      </p:to>
                                    </p:set>
                                    <p:set>
                                      <p:cBhvr>
                                        <p:cTn id="42" dur="500" fill="hold"/>
                                        <p:tgtEl>
                                          <p:spTgt spid="14"/>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3076"/>
                                        </p:tgtEl>
                                        <p:attrNameLst>
                                          <p:attrName>style.visibility</p:attrName>
                                        </p:attrNameLst>
                                      </p:cBhvr>
                                      <p:to>
                                        <p:strVal val="visible"/>
                                      </p:to>
                                    </p:set>
                                    <p:animEffect transition="in" filter="fade">
                                      <p:cBhvr>
                                        <p:cTn id="53" dur="500"/>
                                        <p:tgtEl>
                                          <p:spTgt spid="307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3" presetClass="emph" presetSubtype="2" fill="hold" grpId="1" nodeType="withEffect">
                                  <p:stCondLst>
                                    <p:cond delay="0"/>
                                  </p:stCondLst>
                                  <p:childTnLst>
                                    <p:animClr clrSpc="rgb" dir="cw">
                                      <p:cBhvr override="childStyle">
                                        <p:cTn id="58" dur="500" fill="hold"/>
                                        <p:tgtEl>
                                          <p:spTgt spid="7"/>
                                        </p:tgtEl>
                                        <p:attrNameLst>
                                          <p:attrName>style.color</p:attrName>
                                        </p:attrNameLst>
                                      </p:cBhvr>
                                      <p:to>
                                        <a:schemeClr val="tx1"/>
                                      </p:to>
                                    </p:animClr>
                                  </p:childTnLst>
                                </p:cTn>
                              </p:par>
                              <p:par>
                                <p:cTn id="59" presetID="19" presetClass="emph" presetSubtype="0" fill="hold" grpId="1" nodeType="withEffect">
                                  <p:stCondLst>
                                    <p:cond delay="0"/>
                                  </p:stCondLst>
                                  <p:childTnLst>
                                    <p:animClr clrSpc="rgb" dir="cw">
                                      <p:cBhvr override="childStyle">
                                        <p:cTn id="60" dur="500" fill="hold"/>
                                        <p:tgtEl>
                                          <p:spTgt spid="20"/>
                                        </p:tgtEl>
                                        <p:attrNameLst>
                                          <p:attrName>style.color</p:attrName>
                                        </p:attrNameLst>
                                      </p:cBhvr>
                                      <p:to>
                                        <a:schemeClr val="tx1"/>
                                      </p:to>
                                    </p:animClr>
                                    <p:animClr clrSpc="rgb" dir="cw">
                                      <p:cBhvr>
                                        <p:cTn id="61" dur="500" fill="hold"/>
                                        <p:tgtEl>
                                          <p:spTgt spid="20"/>
                                        </p:tgtEl>
                                        <p:attrNameLst>
                                          <p:attrName>fillcolor</p:attrName>
                                        </p:attrNameLst>
                                      </p:cBhvr>
                                      <p:to>
                                        <a:schemeClr val="tx1"/>
                                      </p:to>
                                    </p:animClr>
                                    <p:set>
                                      <p:cBhvr>
                                        <p:cTn id="62" dur="500" fill="hold"/>
                                        <p:tgtEl>
                                          <p:spTgt spid="20"/>
                                        </p:tgtEl>
                                        <p:attrNameLst>
                                          <p:attrName>fill.type</p:attrName>
                                        </p:attrNameLst>
                                      </p:cBhvr>
                                      <p:to>
                                        <p:strVal val="solid"/>
                                      </p:to>
                                    </p:set>
                                    <p:set>
                                      <p:cBhvr>
                                        <p:cTn id="63" dur="500" fill="hold"/>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p:bldP spid="7" grpId="1"/>
      <p:bldP spid="8" grpId="0"/>
      <p:bldP spid="9" grpId="0" animBg="1"/>
      <p:bldP spid="14" grpId="0" animBg="1"/>
      <p:bldP spid="14" grpId="1" animBg="1"/>
      <p:bldP spid="15" grpId="0" animBg="1"/>
      <p:bldP spid="20" grpId="0" animBg="1"/>
      <p:bldP spid="20" grpId="1" animBg="1"/>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7271" y="148282"/>
            <a:ext cx="9905998" cy="1905000"/>
          </a:xfrm>
        </p:spPr>
        <p:txBody>
          <a:bodyPr>
            <a:normAutofit/>
          </a:bodyPr>
          <a:lstStyle/>
          <a:p>
            <a:r>
              <a:rPr lang="en-US" sz="4000" dirty="0" smtClean="0"/>
              <a:t>Agenda: Session 1</a:t>
            </a:r>
            <a:endParaRPr lang="en-US" sz="4000" dirty="0"/>
          </a:p>
        </p:txBody>
      </p:sp>
      <p:sp>
        <p:nvSpPr>
          <p:cNvPr id="17" name="Text Placeholder 2"/>
          <p:cNvSpPr txBox="1">
            <a:spLocks/>
          </p:cNvSpPr>
          <p:nvPr/>
        </p:nvSpPr>
        <p:spPr>
          <a:xfrm>
            <a:off x="1632013" y="2113015"/>
            <a:ext cx="9538495" cy="410655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Third-Party APIs</a:t>
            </a:r>
          </a:p>
          <a:p>
            <a:r>
              <a:rPr lang="en-US" sz="2800" dirty="0" smtClean="0">
                <a:solidFill>
                  <a:schemeClr val="tx1">
                    <a:alpha val="99000"/>
                  </a:schemeClr>
                </a:solidFill>
              </a:rPr>
              <a:t>The Starter Kits</a:t>
            </a:r>
          </a:p>
          <a:p>
            <a:r>
              <a:rPr lang="en-US" sz="2800" dirty="0" smtClean="0">
                <a:solidFill>
                  <a:schemeClr val="tx1">
                    <a:alpha val="99000"/>
                  </a:schemeClr>
                </a:solidFill>
              </a:rPr>
              <a:t>Starter Kit Architecture</a:t>
            </a:r>
          </a:p>
          <a:p>
            <a:r>
              <a:rPr lang="en-US" sz="2800" dirty="0" smtClean="0">
                <a:solidFill>
                  <a:schemeClr val="tx1">
                    <a:alpha val="99000"/>
                  </a:schemeClr>
                </a:solidFill>
              </a:rPr>
              <a:t>Calling APIs</a:t>
            </a:r>
          </a:p>
        </p:txBody>
      </p:sp>
    </p:spTree>
    <p:extLst>
      <p:ext uri="{BB962C8B-B14F-4D97-AF65-F5344CB8AC3E}">
        <p14:creationId xmlns:p14="http://schemas.microsoft.com/office/powerpoint/2010/main" val="2013901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7888" y="164757"/>
            <a:ext cx="9905998" cy="1905000"/>
          </a:xfrm>
        </p:spPr>
        <p:txBody>
          <a:bodyPr>
            <a:normAutofit/>
          </a:bodyPr>
          <a:lstStyle/>
          <a:p>
            <a:r>
              <a:rPr lang="en-US" sz="4400" dirty="0" smtClean="0"/>
              <a:t>The World of APIs</a:t>
            </a:r>
            <a:endParaRPr lang="en-US" sz="4400" dirty="0"/>
          </a:p>
        </p:txBody>
      </p:sp>
      <p:sp>
        <p:nvSpPr>
          <p:cNvPr id="3" name="Text Placeholder 2"/>
          <p:cNvSpPr txBox="1">
            <a:spLocks/>
          </p:cNvSpPr>
          <p:nvPr/>
        </p:nvSpPr>
        <p:spPr>
          <a:xfrm>
            <a:off x="1341639" y="2069757"/>
            <a:ext cx="9538495" cy="4106554"/>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solidFill>
                  <a:schemeClr val="tx1">
                    <a:alpha val="99000"/>
                  </a:schemeClr>
                </a:solidFill>
              </a:rPr>
              <a:t>API = Application Programming Interface</a:t>
            </a:r>
          </a:p>
          <a:p>
            <a:r>
              <a:rPr lang="en-US" sz="2800" dirty="0" smtClean="0">
                <a:solidFill>
                  <a:schemeClr val="tx1">
                    <a:alpha val="99000"/>
                  </a:schemeClr>
                </a:solidFill>
              </a:rPr>
              <a:t>Thousands are available</a:t>
            </a:r>
          </a:p>
          <a:p>
            <a:pPr lvl="1"/>
            <a:r>
              <a:rPr lang="en-US" dirty="0" smtClean="0">
                <a:solidFill>
                  <a:schemeClr val="tx1">
                    <a:alpha val="99000"/>
                  </a:schemeClr>
                </a:solidFill>
                <a:hlinkClick r:id="rId2"/>
              </a:rPr>
              <a:t>http</a:t>
            </a:r>
            <a:r>
              <a:rPr lang="en-US" dirty="0">
                <a:solidFill>
                  <a:schemeClr val="tx1">
                    <a:alpha val="99000"/>
                  </a:schemeClr>
                </a:solidFill>
                <a:hlinkClick r:id="rId2"/>
              </a:rPr>
              <a:t>://</a:t>
            </a:r>
            <a:r>
              <a:rPr lang="en-US" dirty="0" smtClean="0">
                <a:solidFill>
                  <a:schemeClr val="tx1">
                    <a:alpha val="99000"/>
                  </a:schemeClr>
                </a:solidFill>
                <a:hlinkClick r:id="rId2"/>
              </a:rPr>
              <a:t>www.apihub.com</a:t>
            </a:r>
            <a:r>
              <a:rPr lang="en-US" dirty="0" smtClean="0">
                <a:solidFill>
                  <a:schemeClr val="tx1">
                    <a:alpha val="99000"/>
                  </a:schemeClr>
                </a:solidFill>
              </a:rPr>
              <a:t> (lists 13,000+)</a:t>
            </a:r>
          </a:p>
          <a:p>
            <a:r>
              <a:rPr lang="en-US" sz="2800" dirty="0" smtClean="0">
                <a:solidFill>
                  <a:schemeClr val="tx1">
                    <a:alpha val="99000"/>
                  </a:schemeClr>
                </a:solidFill>
              </a:rPr>
              <a:t>We identified some that:</a:t>
            </a:r>
          </a:p>
          <a:p>
            <a:pPr lvl="1"/>
            <a:r>
              <a:rPr lang="en-US" dirty="0" smtClean="0">
                <a:solidFill>
                  <a:schemeClr val="tx1">
                    <a:alpha val="99000"/>
                  </a:schemeClr>
                </a:solidFill>
              </a:rPr>
              <a:t>Support free use</a:t>
            </a:r>
          </a:p>
          <a:p>
            <a:pPr lvl="1"/>
            <a:r>
              <a:rPr lang="en-US" dirty="0" smtClean="0">
                <a:solidFill>
                  <a:schemeClr val="tx1">
                    <a:alpha val="99000"/>
                  </a:schemeClr>
                </a:solidFill>
              </a:rPr>
              <a:t>Reasonable throttling of requests</a:t>
            </a:r>
          </a:p>
          <a:p>
            <a:pPr lvl="1"/>
            <a:r>
              <a:rPr lang="en-US" dirty="0" smtClean="0">
                <a:solidFill>
                  <a:schemeClr val="tx1">
                    <a:alpha val="99000"/>
                  </a:schemeClr>
                </a:solidFill>
              </a:rPr>
              <a:t>Return easy-to-use data (as JSON or XML)</a:t>
            </a:r>
            <a:endParaRPr lang="en-US" dirty="0">
              <a:solidFill>
                <a:schemeClr val="tx1">
                  <a:alpha val="99000"/>
                </a:schemeClr>
              </a:solidFill>
            </a:endParaRPr>
          </a:p>
        </p:txBody>
      </p:sp>
      <p:pic>
        <p:nvPicPr>
          <p:cNvPr id="4" name="Picture 3"/>
          <p:cNvPicPr>
            <a:picLocks noChangeAspect="1"/>
          </p:cNvPicPr>
          <p:nvPr/>
        </p:nvPicPr>
        <p:blipFill>
          <a:blip r:embed="rId3"/>
          <a:stretch>
            <a:fillRect/>
          </a:stretch>
        </p:blipFill>
        <p:spPr>
          <a:xfrm>
            <a:off x="10090965" y="4268873"/>
            <a:ext cx="1285875" cy="676275"/>
          </a:xfrm>
          <a:prstGeom prst="rect">
            <a:avLst/>
          </a:prstGeom>
        </p:spPr>
      </p:pic>
      <p:pic>
        <p:nvPicPr>
          <p:cNvPr id="5" name="Picture 4"/>
          <p:cNvPicPr>
            <a:picLocks noChangeAspect="1"/>
          </p:cNvPicPr>
          <p:nvPr/>
        </p:nvPicPr>
        <p:blipFill>
          <a:blip r:embed="rId4"/>
          <a:stretch>
            <a:fillRect/>
          </a:stretch>
        </p:blipFill>
        <p:spPr>
          <a:xfrm>
            <a:off x="7500165" y="5923898"/>
            <a:ext cx="2590800" cy="504825"/>
          </a:xfrm>
          <a:prstGeom prst="rect">
            <a:avLst/>
          </a:prstGeom>
        </p:spPr>
      </p:pic>
      <p:pic>
        <p:nvPicPr>
          <p:cNvPr id="6" name="Picture 5"/>
          <p:cNvPicPr>
            <a:picLocks noChangeAspect="1"/>
          </p:cNvPicPr>
          <p:nvPr/>
        </p:nvPicPr>
        <p:blipFill>
          <a:blip r:embed="rId5"/>
          <a:stretch>
            <a:fillRect/>
          </a:stretch>
        </p:blipFill>
        <p:spPr>
          <a:xfrm>
            <a:off x="929747" y="5625469"/>
            <a:ext cx="2286000" cy="714375"/>
          </a:xfrm>
          <a:prstGeom prst="rect">
            <a:avLst/>
          </a:prstGeom>
        </p:spPr>
      </p:pic>
      <p:pic>
        <p:nvPicPr>
          <p:cNvPr id="7" name="Picture 6"/>
          <p:cNvPicPr>
            <a:picLocks noChangeAspect="1"/>
          </p:cNvPicPr>
          <p:nvPr/>
        </p:nvPicPr>
        <p:blipFill>
          <a:blip r:embed="rId6"/>
          <a:stretch>
            <a:fillRect/>
          </a:stretch>
        </p:blipFill>
        <p:spPr>
          <a:xfrm>
            <a:off x="4711414" y="5596895"/>
            <a:ext cx="1704975" cy="77152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3643" y="2673436"/>
            <a:ext cx="1105141" cy="75350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9572" y="780704"/>
            <a:ext cx="934159" cy="934159"/>
          </a:xfrm>
          <a:prstGeom prst="rect">
            <a:avLst/>
          </a:prstGeom>
        </p:spPr>
      </p:pic>
      <p:pic>
        <p:nvPicPr>
          <p:cNvPr id="10" name="Picture 9"/>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9627976" y="425810"/>
            <a:ext cx="1657350" cy="285750"/>
          </a:xfrm>
          <a:prstGeom prst="rect">
            <a:avLst/>
          </a:prstGeom>
        </p:spPr>
      </p:pic>
    </p:spTree>
    <p:extLst>
      <p:ext uri="{BB962C8B-B14F-4D97-AF65-F5344CB8AC3E}">
        <p14:creationId xmlns:p14="http://schemas.microsoft.com/office/powerpoint/2010/main" val="986851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APIs – What’s out there?</a:t>
            </a:r>
            <a:endParaRPr lang="en-US" dirty="0"/>
          </a:p>
        </p:txBody>
      </p:sp>
      <p:sp>
        <p:nvSpPr>
          <p:cNvPr id="4" name="Text Placeholder 3"/>
          <p:cNvSpPr>
            <a:spLocks noGrp="1"/>
          </p:cNvSpPr>
          <p:nvPr>
            <p:ph type="body" sz="quarter" idx="10"/>
          </p:nvPr>
        </p:nvSpPr>
        <p:spPr/>
        <p:txBody>
          <a:bodyPr/>
          <a:lstStyle/>
          <a:p>
            <a:r>
              <a:rPr lang="en-US" dirty="0" smtClean="0"/>
              <a:t>demo </a:t>
            </a:r>
            <a:endParaRPr lang="en-US" dirty="0"/>
          </a:p>
        </p:txBody>
      </p:sp>
      <p:pic>
        <p:nvPicPr>
          <p:cNvPr id="5" name="Picture 4"/>
          <p:cNvPicPr>
            <a:picLocks noChangeAspect="1"/>
          </p:cNvPicPr>
          <p:nvPr/>
        </p:nvPicPr>
        <p:blipFill>
          <a:blip r:embed="rId3"/>
          <a:stretch>
            <a:fillRect/>
          </a:stretch>
        </p:blipFill>
        <p:spPr>
          <a:xfrm>
            <a:off x="8010044" y="5105050"/>
            <a:ext cx="3705225" cy="12954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648738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579A58755873499B06E1B5B8EAC055" ma:contentTypeVersion="0" ma:contentTypeDescription="Create a new document." ma:contentTypeScope="" ma:versionID="3360fe68b0416ee259b320a5fef61e0a">
  <xsd:schema xmlns:xsd="http://www.w3.org/2001/XMLSchema" xmlns:xs="http://www.w3.org/2001/XMLSchema" xmlns:p="http://schemas.microsoft.com/office/2006/metadata/properties" targetNamespace="http://schemas.microsoft.com/office/2006/metadata/properties" ma:root="true" ma:fieldsID="9a2fcdc58b37baf3cfe72f601add52e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36808D5-B948-43ED-B6AD-B27AE1188556}"/>
</file>

<file path=customXml/itemProps2.xml><?xml version="1.0" encoding="utf-8"?>
<ds:datastoreItem xmlns:ds="http://schemas.openxmlformats.org/officeDocument/2006/customXml" ds:itemID="{646CEC98-48B9-48A3-993A-BEA247653DD0}"/>
</file>

<file path=customXml/itemProps3.xml><?xml version="1.0" encoding="utf-8"?>
<ds:datastoreItem xmlns:ds="http://schemas.openxmlformats.org/officeDocument/2006/customXml" ds:itemID="{60687B86-2C0E-434E-A947-625E37F5886C}"/>
</file>

<file path=docProps/app.xml><?xml version="1.0" encoding="utf-8"?>
<Properties xmlns="http://schemas.openxmlformats.org/officeDocument/2006/extended-properties" xmlns:vt="http://schemas.openxmlformats.org/officeDocument/2006/docPropsVTypes">
  <Template>TC103457485[[fn=Mesh]]</Template>
  <TotalTime>0</TotalTime>
  <Words>3423</Words>
  <Application>Microsoft Office PowerPoint</Application>
  <PresentationFormat>Widescreen</PresentationFormat>
  <Paragraphs>490</Paragraphs>
  <Slides>65</Slides>
  <Notes>56</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Calibri</vt:lpstr>
      <vt:lpstr>Century Gothic</vt:lpstr>
      <vt:lpstr>Consolas</vt:lpstr>
      <vt:lpstr>Segoe UI</vt:lpstr>
      <vt:lpstr>Segoe UI Light</vt:lpstr>
      <vt:lpstr>Times New Roman</vt:lpstr>
      <vt:lpstr>Wingdings</vt:lpstr>
      <vt:lpstr>Mesh</vt:lpstr>
      <vt:lpstr>Welcome to APIMASH!</vt:lpstr>
      <vt:lpstr>Agenda</vt:lpstr>
      <vt:lpstr>Why APIMASH?</vt:lpstr>
      <vt:lpstr>After APIMASH…</vt:lpstr>
      <vt:lpstr>Kevin Ashley…</vt:lpstr>
      <vt:lpstr>APIMASH Session 1 – Starter Kits &amp; APIs</vt:lpstr>
      <vt:lpstr>Agenda: Session 1</vt:lpstr>
      <vt:lpstr>The World of APIs</vt:lpstr>
      <vt:lpstr>PowerPoint Presentation</vt:lpstr>
      <vt:lpstr>A Mashup?</vt:lpstr>
      <vt:lpstr>The Starter Kits</vt:lpstr>
      <vt:lpstr>The Starter Kits</vt:lpstr>
      <vt:lpstr>Active Access Starter Kit</vt:lpstr>
      <vt:lpstr>Bing Maps / TomTom Starter Kit</vt:lpstr>
      <vt:lpstr>Chuck Norris Starter Kit</vt:lpstr>
      <vt:lpstr>Earthquakes Starter Kit</vt:lpstr>
      <vt:lpstr>Edmunds Starter Kit</vt:lpstr>
      <vt:lpstr>Meetup / Bing Maps Starter Kit</vt:lpstr>
      <vt:lpstr>Messier Sky Objects Starter Kit</vt:lpstr>
      <vt:lpstr>Rotten Tomatoes Starter Kit</vt:lpstr>
      <vt:lpstr>Tumblr Starter Kit</vt:lpstr>
      <vt:lpstr>Univision Starter Kit</vt:lpstr>
      <vt:lpstr>Wikipedia Starter Kit</vt:lpstr>
      <vt:lpstr>World of Warcraft Starter Kit</vt:lpstr>
      <vt:lpstr>Yelp Starter Kit</vt:lpstr>
      <vt:lpstr>Starter Kit Architecture</vt:lpstr>
      <vt:lpstr>APIMASH Starter Kit Sequence Diagram</vt:lpstr>
      <vt:lpstr>PowerPoint Presentation</vt:lpstr>
      <vt:lpstr>PowerPoint Presentation</vt:lpstr>
      <vt:lpstr>PowerPoint Presentation</vt:lpstr>
      <vt:lpstr>APIMASH Session 2 – Your Windows Store App</vt:lpstr>
      <vt:lpstr>Agenda</vt:lpstr>
      <vt:lpstr>User Experience</vt:lpstr>
      <vt:lpstr>Traits of a great Windows Store App</vt:lpstr>
      <vt:lpstr>Controls</vt:lpstr>
      <vt:lpstr>Everyday widgets</vt:lpstr>
      <vt:lpstr>Everyday widgets - custom styled</vt:lpstr>
      <vt:lpstr>Text editing controls</vt:lpstr>
      <vt:lpstr>Text editing controls - behaviors</vt:lpstr>
      <vt:lpstr>Text editing controls - touch keyboard</vt:lpstr>
      <vt:lpstr>Commanding surfaces</vt:lpstr>
      <vt:lpstr>Presenting Data</vt:lpstr>
      <vt:lpstr>Presenting data</vt:lpstr>
      <vt:lpstr>Semantic zoom</vt:lpstr>
      <vt:lpstr>Building for snap and portrait</vt:lpstr>
      <vt:lpstr>Data Binding</vt:lpstr>
      <vt:lpstr>Data Binding Overview</vt:lpstr>
      <vt:lpstr>Data Binding Architecture</vt:lpstr>
      <vt:lpstr>Data Binding</vt:lpstr>
      <vt:lpstr>Dependency Property, Dependency Object</vt:lpstr>
      <vt:lpstr>Data Binding with Lists</vt:lpstr>
      <vt:lpstr>How to get started with GridView (XAML)</vt:lpstr>
      <vt:lpstr>GridView data templating (XAML)</vt:lpstr>
      <vt:lpstr>PowerPoint Presentation</vt:lpstr>
      <vt:lpstr>Contracts</vt:lpstr>
      <vt:lpstr>Why you should care about Contracts</vt:lpstr>
      <vt:lpstr>Types of Contracts</vt:lpstr>
      <vt:lpstr>APIMASH Time to Code!</vt:lpstr>
      <vt:lpstr>Hands-on Activity #1 (Use workbook #1)</vt:lpstr>
      <vt:lpstr>Hands-on Activity #2 (Use workbook #2)</vt:lpstr>
      <vt:lpstr>Hands-on Activity #3 (Use workbook #3)</vt:lpstr>
      <vt:lpstr>Resources</vt:lpstr>
      <vt:lpstr>PowerPoint Presentation</vt:lpstr>
      <vt:lpstr>Windows 8 Platform</vt:lpstr>
      <vt:lpstr>How to get started with ListView (HTML)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2013-05-09T21:07:00Z</dcterms:created>
  <dcterms:modified xsi:type="dcterms:W3CDTF">2013-05-14T18:20:19Z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0x01010005579A58755873499B06E1B5B8EAC055</vt:lpwstr>
  </property>
  <property fmtid="{D5CDD505-2E9C-101B-9397-08002B2CF9AE}" pid="3" name="IsMyDocuments">
    <vt:bool>true</vt:bool>
  </property>
</Properties>
</file>